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01"/>
  </p:notesMasterIdLst>
  <p:handoutMasterIdLst>
    <p:handoutMasterId r:id="rId102"/>
  </p:handoutMasterIdLst>
  <p:sldIdLst>
    <p:sldId id="1016" r:id="rId2"/>
    <p:sldId id="307" r:id="rId3"/>
    <p:sldId id="533" r:id="rId4"/>
    <p:sldId id="444" r:id="rId5"/>
    <p:sldId id="836" r:id="rId6"/>
    <p:sldId id="842" r:id="rId7"/>
    <p:sldId id="848" r:id="rId8"/>
    <p:sldId id="857" r:id="rId9"/>
    <p:sldId id="844" r:id="rId10"/>
    <p:sldId id="845" r:id="rId11"/>
    <p:sldId id="1015" r:id="rId12"/>
    <p:sldId id="882" r:id="rId13"/>
    <p:sldId id="1017" r:id="rId14"/>
    <p:sldId id="315" r:id="rId15"/>
    <p:sldId id="968" r:id="rId16"/>
    <p:sldId id="749" r:id="rId17"/>
    <p:sldId id="751" r:id="rId18"/>
    <p:sldId id="883" r:id="rId19"/>
    <p:sldId id="1013" r:id="rId20"/>
    <p:sldId id="885" r:id="rId21"/>
    <p:sldId id="969" r:id="rId22"/>
    <p:sldId id="752" r:id="rId23"/>
    <p:sldId id="1007" r:id="rId24"/>
    <p:sldId id="841" r:id="rId25"/>
    <p:sldId id="467" r:id="rId26"/>
    <p:sldId id="1018" r:id="rId27"/>
    <p:sldId id="539" r:id="rId28"/>
    <p:sldId id="972" r:id="rId29"/>
    <p:sldId id="971" r:id="rId30"/>
    <p:sldId id="973" r:id="rId31"/>
    <p:sldId id="477" r:id="rId32"/>
    <p:sldId id="887" r:id="rId33"/>
    <p:sldId id="785" r:id="rId34"/>
    <p:sldId id="863" r:id="rId35"/>
    <p:sldId id="866" r:id="rId36"/>
    <p:sldId id="865" r:id="rId37"/>
    <p:sldId id="867" r:id="rId38"/>
    <p:sldId id="975" r:id="rId39"/>
    <p:sldId id="976" r:id="rId40"/>
    <p:sldId id="979" r:id="rId41"/>
    <p:sldId id="1019" r:id="rId42"/>
    <p:sldId id="981" r:id="rId43"/>
    <p:sldId id="989" r:id="rId44"/>
    <p:sldId id="990" r:id="rId45"/>
    <p:sldId id="992" r:id="rId46"/>
    <p:sldId id="993" r:id="rId47"/>
    <p:sldId id="982" r:id="rId48"/>
    <p:sldId id="1009" r:id="rId49"/>
    <p:sldId id="888" r:id="rId50"/>
    <p:sldId id="889" r:id="rId51"/>
    <p:sldId id="890" r:id="rId52"/>
    <p:sldId id="1022" r:id="rId53"/>
    <p:sldId id="1021" r:id="rId54"/>
    <p:sldId id="903" r:id="rId55"/>
    <p:sldId id="902" r:id="rId56"/>
    <p:sldId id="1023" r:id="rId57"/>
    <p:sldId id="914" r:id="rId58"/>
    <p:sldId id="910" r:id="rId59"/>
    <p:sldId id="911" r:id="rId60"/>
    <p:sldId id="891" r:id="rId61"/>
    <p:sldId id="892" r:id="rId62"/>
    <p:sldId id="893" r:id="rId63"/>
    <p:sldId id="915" r:id="rId64"/>
    <p:sldId id="896" r:id="rId65"/>
    <p:sldId id="897" r:id="rId66"/>
    <p:sldId id="898" r:id="rId67"/>
    <p:sldId id="994" r:id="rId68"/>
    <p:sldId id="916" r:id="rId69"/>
    <p:sldId id="917" r:id="rId70"/>
    <p:sldId id="918" r:id="rId71"/>
    <p:sldId id="919" r:id="rId72"/>
    <p:sldId id="920" r:id="rId73"/>
    <p:sldId id="921" r:id="rId74"/>
    <p:sldId id="922" r:id="rId75"/>
    <p:sldId id="901" r:id="rId76"/>
    <p:sldId id="1010" r:id="rId77"/>
    <p:sldId id="923" r:id="rId78"/>
    <p:sldId id="931" r:id="rId79"/>
    <p:sldId id="932" r:id="rId80"/>
    <p:sldId id="933" r:id="rId81"/>
    <p:sldId id="935" r:id="rId82"/>
    <p:sldId id="948" r:id="rId83"/>
    <p:sldId id="949" r:id="rId84"/>
    <p:sldId id="936" r:id="rId85"/>
    <p:sldId id="950" r:id="rId86"/>
    <p:sldId id="1011" r:id="rId87"/>
    <p:sldId id="657" r:id="rId88"/>
    <p:sldId id="817" r:id="rId89"/>
    <p:sldId id="819" r:id="rId90"/>
    <p:sldId id="820" r:id="rId91"/>
    <p:sldId id="952" r:id="rId92"/>
    <p:sldId id="998" r:id="rId93"/>
    <p:sldId id="953" r:id="rId94"/>
    <p:sldId id="999" r:id="rId95"/>
    <p:sldId id="1000" r:id="rId96"/>
    <p:sldId id="1002" r:id="rId97"/>
    <p:sldId id="1012" r:id="rId98"/>
    <p:sldId id="710" r:id="rId99"/>
    <p:sldId id="960" r:id="rId100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7C80"/>
    <a:srgbClr val="FF0000"/>
    <a:srgbClr val="FF5050"/>
    <a:srgbClr val="00CCFF"/>
    <a:srgbClr val="F0B4AE"/>
    <a:srgbClr val="0000CC"/>
    <a:srgbClr val="0033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76" autoAdjust="0"/>
    <p:restoredTop sz="92254" autoAdjust="0"/>
  </p:normalViewPr>
  <p:slideViewPr>
    <p:cSldViewPr>
      <p:cViewPr>
        <p:scale>
          <a:sx n="75" d="100"/>
          <a:sy n="75" d="100"/>
        </p:scale>
        <p:origin x="-1302" y="-774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3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Relationship Id="rId4" Type="http://schemas.openxmlformats.org/officeDocument/2006/relationships/image" Target="../media/image72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解题探究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8582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918742" y="367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规律方法</a:t>
            </a:r>
            <a:endParaRPr kumimoji="0" lang="zh-CN" altLang="zh-CN" sz="3200" b="1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54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反思归纳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3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2" y="2216060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3"/>
            <a:ext cx="5113300" cy="1553060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1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5" y="3429795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8192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152436"/>
            <a:ext cx="11072958" cy="563693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219482"/>
            <a:ext cx="10971372" cy="5106582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760" y="6569009"/>
            <a:ext cx="3555537" cy="230240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8025355" y="6580124"/>
            <a:ext cx="3860297" cy="214363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68231" y="6573772"/>
            <a:ext cx="2844430" cy="209599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fld id="{D60DAD68-22C9-4361-9219-1EB552F00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71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C:\Users\Administrator\Desktop\一轮幻灯片用人教\17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-16222"/>
            <a:ext cx="12203114" cy="68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1" y="-26589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4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753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34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503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知识梳理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4011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8" r:id="rId19"/>
    <p:sldLayoutId id="2147483829" r:id="rId20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Word_Document6.docx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package" Target="../embeddings/Microsoft_Word_Document8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slide" Target="slide15.xml"/><Relationship Id="rId11" Type="http://schemas.openxmlformats.org/officeDocument/2006/relationships/slide" Target="slide21.xml"/><Relationship Id="rId5" Type="http://schemas.openxmlformats.org/officeDocument/2006/relationships/slide" Target="slide14.xml"/><Relationship Id="rId10" Type="http://schemas.openxmlformats.org/officeDocument/2006/relationships/slide" Target="slide20.xml"/><Relationship Id="rId4" Type="http://schemas.openxmlformats.org/officeDocument/2006/relationships/image" Target="../media/image14.emf"/><Relationship Id="rId9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21.xml"/><Relationship Id="rId3" Type="http://schemas.openxmlformats.org/officeDocument/2006/relationships/package" Target="../embeddings/Microsoft_Word_Document9.docx"/><Relationship Id="rId7" Type="http://schemas.openxmlformats.org/officeDocument/2006/relationships/slide" Target="slide14.xml"/><Relationship Id="rId12" Type="http://schemas.openxmlformats.org/officeDocument/2006/relationships/slide" Target="slide2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11" Type="http://schemas.openxmlformats.org/officeDocument/2006/relationships/slide" Target="slide19.xml"/><Relationship Id="rId5" Type="http://schemas.openxmlformats.org/officeDocument/2006/relationships/package" Target="../embeddings/Microsoft_Word_Document10.docx"/><Relationship Id="rId10" Type="http://schemas.openxmlformats.org/officeDocument/2006/relationships/slide" Target="slide18.xml"/><Relationship Id="rId4" Type="http://schemas.openxmlformats.org/officeDocument/2006/relationships/image" Target="../media/image15.emf"/><Relationship Id="rId9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package" Target="../embeddings/Microsoft_Word_Document11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slide" Target="slide15.xml"/><Relationship Id="rId11" Type="http://schemas.openxmlformats.org/officeDocument/2006/relationships/slide" Target="slide21.xml"/><Relationship Id="rId5" Type="http://schemas.openxmlformats.org/officeDocument/2006/relationships/slide" Target="slide14.xml"/><Relationship Id="rId10" Type="http://schemas.openxmlformats.org/officeDocument/2006/relationships/slide" Target="slide20.xml"/><Relationship Id="rId4" Type="http://schemas.openxmlformats.org/officeDocument/2006/relationships/image" Target="../media/image18.emf"/><Relationship Id="rId9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Word_Document14.docx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slide" Target="slide4.xml"/><Relationship Id="rId7" Type="http://schemas.openxmlformats.org/officeDocument/2006/relationships/slide" Target="slide9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6.xml"/><Relationship Id="rId5" Type="http://schemas.openxmlformats.org/officeDocument/2006/relationships/slide" Target="slide48.xml"/><Relationship Id="rId4" Type="http://schemas.openxmlformats.org/officeDocument/2006/relationships/slide" Target="slide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40.xml"/><Relationship Id="rId3" Type="http://schemas.openxmlformats.org/officeDocument/2006/relationships/package" Target="../embeddings/Microsoft_Word_Document16.docx"/><Relationship Id="rId7" Type="http://schemas.openxmlformats.org/officeDocument/2006/relationships/slide" Target="slide31.xml"/><Relationship Id="rId12" Type="http://schemas.openxmlformats.org/officeDocument/2006/relationships/slide" Target="slide3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7.emf"/><Relationship Id="rId11" Type="http://schemas.openxmlformats.org/officeDocument/2006/relationships/slide" Target="slide35.xml"/><Relationship Id="rId5" Type="http://schemas.openxmlformats.org/officeDocument/2006/relationships/package" Target="../embeddings/Microsoft_Word_Document17.docx"/><Relationship Id="rId10" Type="http://schemas.openxmlformats.org/officeDocument/2006/relationships/slide" Target="slide34.xml"/><Relationship Id="rId4" Type="http://schemas.openxmlformats.org/officeDocument/2006/relationships/image" Target="../media/image26.emf"/><Relationship Id="rId9" Type="http://schemas.openxmlformats.org/officeDocument/2006/relationships/slide" Target="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package" Target="../embeddings/Microsoft_Word_Document18.docx"/><Relationship Id="rId7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9.emf"/><Relationship Id="rId5" Type="http://schemas.openxmlformats.org/officeDocument/2006/relationships/package" Target="../embeddings/Microsoft_Word_Document19.docx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21.docx"/><Relationship Id="rId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slide" Target="slide32.xml"/><Relationship Id="rId11" Type="http://schemas.openxmlformats.org/officeDocument/2006/relationships/slide" Target="slide40.xml"/><Relationship Id="rId5" Type="http://schemas.openxmlformats.org/officeDocument/2006/relationships/slide" Target="slide31.xml"/><Relationship Id="rId10" Type="http://schemas.openxmlformats.org/officeDocument/2006/relationships/slide" Target="slide39.xml"/><Relationship Id="rId4" Type="http://schemas.openxmlformats.org/officeDocument/2006/relationships/image" Target="../media/image31.emf"/><Relationship Id="rId9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slide" Target="slide33.xml"/><Relationship Id="rId3" Type="http://schemas.openxmlformats.org/officeDocument/2006/relationships/package" Target="../embeddings/Microsoft_Word_Document22.docx"/><Relationship Id="rId7" Type="http://schemas.openxmlformats.org/officeDocument/2006/relationships/package" Target="../embeddings/Microsoft_Word_Document24.docx"/><Relationship Id="rId12" Type="http://schemas.openxmlformats.org/officeDocument/2006/relationships/slide" Target="slide32.xml"/><Relationship Id="rId17" Type="http://schemas.openxmlformats.org/officeDocument/2006/relationships/slide" Target="slide40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3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3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23.docx"/><Relationship Id="rId15" Type="http://schemas.openxmlformats.org/officeDocument/2006/relationships/slide" Target="slide35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package" Target="../embeddings/Microsoft_Word_Document25.docx"/><Relationship Id="rId14" Type="http://schemas.openxmlformats.org/officeDocument/2006/relationships/slide" Target="slide3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26.docx"/><Relationship Id="rId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6" Type="http://schemas.openxmlformats.org/officeDocument/2006/relationships/slide" Target="slide32.xml"/><Relationship Id="rId11" Type="http://schemas.openxmlformats.org/officeDocument/2006/relationships/slide" Target="slide40.xml"/><Relationship Id="rId5" Type="http://schemas.openxmlformats.org/officeDocument/2006/relationships/slide" Target="slide31.xml"/><Relationship Id="rId10" Type="http://schemas.openxmlformats.org/officeDocument/2006/relationships/slide" Target="slide39.xml"/><Relationship Id="rId4" Type="http://schemas.openxmlformats.org/officeDocument/2006/relationships/image" Target="../media/image36.emf"/><Relationship Id="rId9" Type="http://schemas.openxmlformats.org/officeDocument/2006/relationships/slide" Target="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7.doc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1.xml"/><Relationship Id="rId7" Type="http://schemas.openxmlformats.org/officeDocument/2006/relationships/slide" Target="slide3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Relationship Id="rId9" Type="http://schemas.openxmlformats.org/officeDocument/2006/relationships/slide" Target="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notesSlide" Target="../notesSlides/notesSlide3.xml"/><Relationship Id="rId7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Word_Document1.docx"/><Relationship Id="rId10" Type="http://schemas.openxmlformats.org/officeDocument/2006/relationships/image" Target="../media/image7.emf"/><Relationship Id="rId4" Type="http://schemas.openxmlformats.org/officeDocument/2006/relationships/image" Target="../media/image8.png"/><Relationship Id="rId9" Type="http://schemas.openxmlformats.org/officeDocument/2006/relationships/package" Target="../embeddings/Microsoft_Word_Document3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Microsoft_Word_Document31.docx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0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7" Type="http://schemas.openxmlformats.org/officeDocument/2006/relationships/image" Target="../media/image49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Word_Document33.docx"/><Relationship Id="rId4" Type="http://schemas.openxmlformats.org/officeDocument/2006/relationships/image" Target="../media/image4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2.jpeg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35.docx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6.png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36.docx"/><Relationship Id="rId9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6.emf"/><Relationship Id="rId5" Type="http://schemas.openxmlformats.org/officeDocument/2006/relationships/package" Target="../embeddings/Microsoft_Word_Document40.docx"/><Relationship Id="rId4" Type="http://schemas.openxmlformats.org/officeDocument/2006/relationships/image" Target="../media/image65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Relationship Id="rId9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slide" Target="slide62.xml"/><Relationship Id="rId3" Type="http://schemas.openxmlformats.org/officeDocument/2006/relationships/package" Target="../embeddings/Microsoft_Word_Document41.docx"/><Relationship Id="rId7" Type="http://schemas.openxmlformats.org/officeDocument/2006/relationships/package" Target="../embeddings/Microsoft_Word_Document43.docx"/><Relationship Id="rId12" Type="http://schemas.openxmlformats.org/officeDocument/2006/relationships/slide" Target="slide61.xml"/><Relationship Id="rId17" Type="http://schemas.openxmlformats.org/officeDocument/2006/relationships/slide" Target="slide70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6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0.emf"/><Relationship Id="rId11" Type="http://schemas.openxmlformats.org/officeDocument/2006/relationships/slide" Target="slide60.xml"/><Relationship Id="rId5" Type="http://schemas.openxmlformats.org/officeDocument/2006/relationships/package" Target="../embeddings/Microsoft_Word_Document42.docx"/><Relationship Id="rId15" Type="http://schemas.openxmlformats.org/officeDocument/2006/relationships/slide" Target="slide64.xml"/><Relationship Id="rId10" Type="http://schemas.openxmlformats.org/officeDocument/2006/relationships/image" Target="../media/image72.emf"/><Relationship Id="rId4" Type="http://schemas.openxmlformats.org/officeDocument/2006/relationships/image" Target="../media/image69.emf"/><Relationship Id="rId9" Type="http://schemas.openxmlformats.org/officeDocument/2006/relationships/package" Target="../embeddings/Microsoft_Word_Document44.docx"/><Relationship Id="rId14" Type="http://schemas.openxmlformats.org/officeDocument/2006/relationships/slide" Target="slide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81.xml"/><Relationship Id="rId4" Type="http://schemas.openxmlformats.org/officeDocument/2006/relationships/slide" Target="slide8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8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package" Target="../embeddings/Microsoft_Word_Document45.docx"/><Relationship Id="rId7" Type="http://schemas.openxmlformats.org/officeDocument/2006/relationships/package" Target="../embeddings/Microsoft_Word_Document4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9.emf"/><Relationship Id="rId5" Type="http://schemas.openxmlformats.org/officeDocument/2006/relationships/package" Target="../embeddings/Microsoft_Word_Document46.docx"/><Relationship Id="rId4" Type="http://schemas.openxmlformats.org/officeDocument/2006/relationships/image" Target="../media/image7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package" Target="../embeddings/Microsoft_Word_Document48.docx"/><Relationship Id="rId7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4.emf"/><Relationship Id="rId5" Type="http://schemas.openxmlformats.org/officeDocument/2006/relationships/package" Target="../embeddings/Microsoft_Word_Document49.docx"/><Relationship Id="rId4" Type="http://schemas.openxmlformats.org/officeDocument/2006/relationships/image" Target="../media/image83.emf"/><Relationship Id="rId9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86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7" Type="http://schemas.openxmlformats.org/officeDocument/2006/relationships/slide" Target="slide94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5" Type="http://schemas.openxmlformats.org/officeDocument/2006/relationships/slide" Target="slide90.xml"/><Relationship Id="rId4" Type="http://schemas.openxmlformats.org/officeDocument/2006/relationships/slide" Target="slide89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package" Target="../embeddings/Microsoft_Word_Document52.docx"/><Relationship Id="rId7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8.emf"/><Relationship Id="rId5" Type="http://schemas.openxmlformats.org/officeDocument/2006/relationships/package" Target="../embeddings/Microsoft_Word_Document53.docx"/><Relationship Id="rId4" Type="http://schemas.openxmlformats.org/officeDocument/2006/relationships/image" Target="../media/image87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file:///E:\&#26472;&#33829;\2016\&#19968;&#36718;\&#21270;&#23398;\HX227.TIF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file:///E:\&#26472;&#33829;\2016\&#19968;&#36718;\&#21270;&#23398;\HX228.TIF" TargetMode="Externa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7" Type="http://schemas.openxmlformats.org/officeDocument/2006/relationships/slide" Target="slide94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5" Type="http://schemas.openxmlformats.org/officeDocument/2006/relationships/slide" Target="slide90.xml"/><Relationship Id="rId4" Type="http://schemas.openxmlformats.org/officeDocument/2006/relationships/slide" Target="slide8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7" Type="http://schemas.openxmlformats.org/officeDocument/2006/relationships/slide" Target="slide94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5" Type="http://schemas.openxmlformats.org/officeDocument/2006/relationships/slide" Target="slide90.xml"/><Relationship Id="rId4" Type="http://schemas.openxmlformats.org/officeDocument/2006/relationships/slide" Target="slide89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3" Type="http://schemas.openxmlformats.org/officeDocument/2006/relationships/package" Target="../embeddings/Microsoft_Word_Document55.docx"/><Relationship Id="rId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slide" Target="slide88.xml"/><Relationship Id="rId5" Type="http://schemas.openxmlformats.org/officeDocument/2006/relationships/slide" Target="slide87.xml"/><Relationship Id="rId10" Type="http://schemas.openxmlformats.org/officeDocument/2006/relationships/slide" Target="slide94.xml"/><Relationship Id="rId4" Type="http://schemas.openxmlformats.org/officeDocument/2006/relationships/image" Target="../media/image93.emf"/><Relationship Id="rId9" Type="http://schemas.openxmlformats.org/officeDocument/2006/relationships/slide" Target="slide9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96.emf"/><Relationship Id="rId5" Type="http://schemas.openxmlformats.org/officeDocument/2006/relationships/package" Target="../embeddings/Microsoft_Word_Document57.docx"/><Relationship Id="rId4" Type="http://schemas.openxmlformats.org/officeDocument/2006/relationships/image" Target="../media/image95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" Target="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5" Type="http://schemas.openxmlformats.org/officeDocument/2006/relationships/slide" Target="slide98.xml"/><Relationship Id="rId4" Type="http://schemas.openxmlformats.org/officeDocument/2006/relationships/image" Target="../media/image9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46534" y="842437"/>
            <a:ext cx="12071871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8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zh-CN" sz="4800" b="1" dirty="0" smtClean="0">
                <a:solidFill>
                  <a:schemeClr val="bg1"/>
                </a:solidFill>
                <a:latin typeface="+mj-ea"/>
                <a:ea typeface="+mj-ea"/>
              </a:rPr>
              <a:t>2016-10-27)</a:t>
            </a:r>
            <a:endParaRPr lang="en-US" altLang="zh-CN" sz="48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完成“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2017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化学实验”最后半张卷子；</a:t>
            </a:r>
            <a:endParaRPr lang="en-US" altLang="zh-CN" sz="4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2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.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完成大本 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P100-102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页，“气体的制备”；</a:t>
            </a:r>
            <a:endParaRPr lang="en-US" altLang="zh-CN" sz="4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3.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完成加练 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P36-37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页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 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(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氨气及氮的化合物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）。</a:t>
            </a:r>
            <a:endParaRPr lang="en-US" altLang="zh-CN" sz="4400" b="1" dirty="0" smtClean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0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2558" y="-1190"/>
            <a:ext cx="11163760" cy="31392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常见的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尾气处理方法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碱液吸收法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18542" y="3058135"/>
            <a:ext cx="1188132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【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例题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】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已知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与NaOH溶液反应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可一起与NaOH溶液作用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现用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V L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某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浓度的</a:t>
            </a:r>
            <a:r>
              <a:rPr kumimoji="0" lang="en-US" altLang="zh-CN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NaOH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溶液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恰好能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完全吸收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组成的混合气体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/>
            </a:r>
            <a:b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</a:b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(1)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的大小关系是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；（填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&lt;,&gt;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</a:t>
            </a:r>
            <a:endParaRPr lang="en-US" altLang="zh-CN" sz="2800" b="1" dirty="0" smtClean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所用烧碱溶液的物质的量浓度为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b="1" u="sng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endParaRPr kumimoji="0" lang="zh-CN" alt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62610" y="5000031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7159" y="5506407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4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)/V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18928" y="329899"/>
            <a:ext cx="4808926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     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的混合气体能被足量烧碱溶液完全吸收的条件是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≥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一般适合工业尾气中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的处理。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0593" y="471431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关系：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41778" y="5371102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1Na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54317" y="537110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78253" y="5260185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rgbClr val="FF0000"/>
                </a:solidFill>
              </a:rPr>
              <a:t>~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1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93370" y="325562"/>
            <a:ext cx="11163760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催化转化法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在催化剂、加热条件下，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氨可将氮氧化物转化为无毒气体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在一定温度下催化转化为无毒气体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一般适用于汽车尾气的处理。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45924"/>
              </p:ext>
            </p:extLst>
          </p:nvPr>
        </p:nvGraphicFramePr>
        <p:xfrm>
          <a:off x="3790950" y="4404618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16" name="文档" r:id="rId3" imgW="4541919" imgH="1050880" progId="Word.Document.12">
                  <p:embed/>
                </p:oleObj>
              </mc:Choice>
              <mc:Fallback>
                <p:oleObj name="文档" r:id="rId3" imgW="4541919" imgH="105088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4404618"/>
                        <a:ext cx="4546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963272"/>
              </p:ext>
            </p:extLst>
          </p:nvPr>
        </p:nvGraphicFramePr>
        <p:xfrm>
          <a:off x="3430910" y="3324498"/>
          <a:ext cx="57721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17" name="文档" r:id="rId5" imgW="5784632" imgH="949844" progId="Word.Document.12">
                  <p:embed/>
                </p:oleObj>
              </mc:Choice>
              <mc:Fallback>
                <p:oleObj name="文档" r:id="rId5" imgW="5784632" imgH="94984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910" y="3324498"/>
                        <a:ext cx="57721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4522540" y="1675185"/>
            <a:ext cx="5616624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427196" y="1675185"/>
            <a:ext cx="1080120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40834" y="2301991"/>
            <a:ext cx="7870138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2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285830" y="344214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小于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5335" y="405211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71507" y="47213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9168" y="60027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344482" y="59900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变浅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8582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9506" y="-98598"/>
            <a:ext cx="11036300" cy="3230116"/>
            <a:chOff x="550590" y="-26590"/>
            <a:chExt cx="11036300" cy="3230116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9058317"/>
                </p:ext>
              </p:extLst>
            </p:nvPr>
          </p:nvGraphicFramePr>
          <p:xfrm>
            <a:off x="550590" y="117426"/>
            <a:ext cx="11036300" cy="308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95" name="文档" r:id="rId3" imgW="11038247" imgH="3090344" progId="Word.Document.12">
                    <p:embed/>
                  </p:oleObj>
                </mc:Choice>
                <mc:Fallback>
                  <p:oleObj name="文档" r:id="rId3" imgW="11038247" imgH="3090344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0590" y="117426"/>
                          <a:ext cx="11036300" cy="3086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矩形 1"/>
            <p:cNvSpPr/>
            <p:nvPr/>
          </p:nvSpPr>
          <p:spPr>
            <a:xfrm>
              <a:off x="1605310" y="-2659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329978" y="145167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55613" y="3346167"/>
            <a:ext cx="11279283" cy="3323987"/>
            <a:chOff x="429371" y="2874096"/>
            <a:chExt cx="11279283" cy="3323987"/>
          </a:xfrm>
        </p:grpSpPr>
        <p:sp>
          <p:nvSpPr>
            <p:cNvPr id="9" name="矩形 8"/>
            <p:cNvSpPr/>
            <p:nvPr/>
          </p:nvSpPr>
          <p:spPr>
            <a:xfrm>
              <a:off x="429371" y="2874096"/>
              <a:ext cx="11279283" cy="33239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(1)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收集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1 </a:t>
              </a:r>
              <a:r>
                <a:rPr lang="en-US" altLang="zh-CN" sz="2800" kern="100" spc="-100" dirty="0" err="1">
                  <a:latin typeface="Times New Roman"/>
                  <a:ea typeface="华文细黑"/>
                  <a:cs typeface="Courier New"/>
                </a:rPr>
                <a:t>mol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 NO</a:t>
              </a:r>
              <a:r>
                <a:rPr lang="en-US" altLang="zh-CN" sz="2800" kern="100" spc="-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时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在标准状况下的体积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spc="-100" dirty="0" smtClean="0">
                  <a:latin typeface="Times New Roman"/>
                  <a:ea typeface="华文细黑"/>
                  <a:cs typeface="Times New Roman"/>
                </a:rPr>
                <a:t>          </a:t>
              </a:r>
              <a:r>
                <a:rPr lang="en-US" altLang="zh-CN" sz="2800" kern="100" spc="-100" dirty="0" smtClean="0">
                  <a:latin typeface="Times New Roman"/>
                  <a:ea typeface="华文细黑"/>
                  <a:cs typeface="Courier New"/>
                </a:rPr>
                <a:t>22.4 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L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spc="-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标准状况下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22.4 L 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的质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量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46 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g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(3)NO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混合后，相对分子质量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按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体积比求得的数值。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(4)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温度影响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“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ZBFH"/>
                  <a:ea typeface="华文细黑"/>
                  <a:cs typeface="Times New Roman"/>
                </a:rPr>
                <a:t>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N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4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”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平衡体系，其他条件不变，体系颜色随温度改变而改变。升高温度，气体颜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；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降低温度，气体颜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effectLst/>
                <a:latin typeface="宋体"/>
                <a:cs typeface="Courier New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634234" y="483604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334566" y="2436196"/>
            <a:ext cx="11593288" cy="92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密闭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容器中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NO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O</a:t>
            </a:r>
            <a:r>
              <a:rPr lang="en-US" altLang="zh-CN" sz="32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充分反应，产物的分子数为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i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;</a:t>
            </a:r>
            <a:endParaRPr lang="en-US" altLang="zh-CN" sz="32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23798" y="1485578"/>
            <a:ext cx="649537" cy="1791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6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</a:t>
            </a:r>
            <a:endParaRPr lang="en-US" altLang="zh-CN" sz="6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55646" y="1797417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en-US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小于</a:t>
            </a:r>
            <a:endParaRPr lang="en-US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24669" y="1874646"/>
            <a:ext cx="2954655" cy="912077"/>
            <a:chOff x="8786414" y="4826974"/>
            <a:chExt cx="2954655" cy="912077"/>
          </a:xfrm>
        </p:grpSpPr>
        <p:sp>
          <p:nvSpPr>
            <p:cNvPr id="22" name="矩形 21"/>
            <p:cNvSpPr/>
            <p:nvPr/>
          </p:nvSpPr>
          <p:spPr>
            <a:xfrm>
              <a:off x="9962430" y="4908054"/>
              <a:ext cx="70083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786414" y="4826974"/>
              <a:ext cx="2954655" cy="8181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3600" b="1" kern="100" dirty="0">
                <a:solidFill>
                  <a:srgbClr val="FF0000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958483" y="3429794"/>
            <a:ext cx="4265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部分转化为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13684" y="4082894"/>
            <a:ext cx="5702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实际为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的混合气体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7" grpId="0"/>
      <p:bldP spid="6" grpId="0"/>
      <p:bldP spid="7" grpId="0"/>
      <p:bldP spid="18" grpId="0"/>
      <p:bldP spid="8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974" y="90137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右图为装有活塞的密闭容器，内盛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一氧化氮。若通入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气体体积均在标准状况下测定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，保持温度、压强不变，则容器内物质的密度为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0051" name="Picture 3" descr="G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86" y="2372241"/>
            <a:ext cx="2473012" cy="238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984827" y="2303066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92253" y="4861180"/>
            <a:ext cx="3094437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27054" y="5518026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07174" y="6002918"/>
            <a:ext cx="1331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11.2mL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1894" y="5498862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75526" y="4869954"/>
            <a:ext cx="2340705" cy="745986"/>
            <a:chOff x="9064360" y="4869954"/>
            <a:chExt cx="2340705" cy="745986"/>
          </a:xfrm>
        </p:grpSpPr>
        <p:sp>
          <p:nvSpPr>
            <p:cNvPr id="21" name="矩形 20"/>
            <p:cNvSpPr/>
            <p:nvPr/>
          </p:nvSpPr>
          <p:spPr>
            <a:xfrm>
              <a:off x="9962430" y="4908054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0000FF"/>
                  </a:solidFill>
                </a:rPr>
                <a:t>⇌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064360" y="4869954"/>
              <a:ext cx="2340705" cy="656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2800" b="1" kern="1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9263558" y="5642878"/>
            <a:ext cx="1989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V &lt; 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67450" y="3040234"/>
            <a:ext cx="4086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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&gt;(4610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g)/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22.410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L)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17" grpId="0"/>
      <p:bldP spid="18" grpId="0"/>
      <p:bldP spid="19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874" y="837506"/>
            <a:ext cx="11163760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zh-CN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的性质及对环境的影响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汽车排放的尾气中含有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是城市大气污染的主要污染物之一。在日光照射下，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发生一系列光化学烟雾的循环反应，从而不断产生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，加重空气污染。反应过程为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。下列对该反应过程及生成物叙述正确的是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只起氧化剂作用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为同分异构体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82838" y="4169688"/>
            <a:ext cx="48862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反应过程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: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6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99753" y="548411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同素异形体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31510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55446" y="482334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62958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47730" y="3914686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baseline="-25000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2918" y="479794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1498552" y="4115966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08702" y="4823346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为中间产物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5767" y="909514"/>
            <a:ext cx="1083450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可以用氢氧化钠溶液吸收，或在一定条件下用氨气与其反应使之转化为无污染的物质，发生反应的化学方程式分别是：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O,8NH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=7X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代表的物质的化学式分别是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根据化合价升降关系以及原子守恒，判断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31110" y="2709714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492" y="442446"/>
            <a:ext cx="11617054" cy="344707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汽车尾气主要含有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等物质，这种尾气逐渐成为城市空气污染的主要来源之一。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汽车尾气对环境的危害主要有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至少填两种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2930" y="2015034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汽油的不完全燃烧</a:t>
            </a:r>
            <a:endParaRPr lang="zh-CN" altLang="en-US" sz="2800" b="1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20274" y="1989634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966" y="2625006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车汽缸内的高温环境下的反应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30246" y="26250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形成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266" y="3209578"/>
            <a:ext cx="10392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酸雨、导致光化学烟雾、产生温室效应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任填两种即可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3984" y="3931912"/>
            <a:ext cx="10943790" cy="16581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能形成酸雨，写出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04263" y="4003920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2022" y="4651992"/>
            <a:ext cx="3472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9" grpId="0"/>
      <p:bldP spid="11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6728" y="1226021"/>
            <a:ext cx="11053228" cy="292385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在适宜温度下采用催化转化法处理，使它们相互反应生成参与大气循环的无毒气体。写出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还原的化学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反应后生成的无毒气体为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376885"/>
              </p:ext>
            </p:extLst>
          </p:nvPr>
        </p:nvGraphicFramePr>
        <p:xfrm>
          <a:off x="1908646" y="2540000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2" name="文档" r:id="rId3" imgW="4541919" imgH="1052318" progId="Word.Document.12">
                  <p:embed/>
                </p:oleObj>
              </mc:Choice>
              <mc:Fallback>
                <p:oleObj name="文档" r:id="rId3" imgW="4541919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8646" y="2540000"/>
                        <a:ext cx="45466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88550"/>
            <a:ext cx="11163760" cy="286358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题组二　有关氮的氧化物的简单计算</a:t>
            </a:r>
            <a:endParaRPr lang="zh-CN" altLang="zh-CN" sz="1050" b="1" kern="100" dirty="0">
              <a:solidFill>
                <a:srgbClr val="0000FF"/>
              </a:solidFill>
              <a:latin typeface="宋体"/>
              <a:ea typeface="黑体" pitchFamily="49" charset="-122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通入足量水中，充分反应后剩余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，则原混合气体中氧气的体积为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①④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40783"/>
              </p:ext>
            </p:extLst>
          </p:nvPr>
        </p:nvGraphicFramePr>
        <p:xfrm>
          <a:off x="609600" y="2930500"/>
          <a:ext cx="107950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55" name="文档" r:id="rId3" imgW="10793920" imgH="2546686" progId="Word.Document.12">
                  <p:embed/>
                </p:oleObj>
              </mc:Choice>
              <mc:Fallback>
                <p:oleObj name="文档" r:id="rId3" imgW="10793920" imgH="2546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930500"/>
                        <a:ext cx="107950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03556"/>
              </p:ext>
            </p:extLst>
          </p:nvPr>
        </p:nvGraphicFramePr>
        <p:xfrm>
          <a:off x="571500" y="4964162"/>
          <a:ext cx="110744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56" name="文档" r:id="rId5" imgW="11069913" imgH="1690821" progId="Word.Document.12">
                  <p:embed/>
                </p:oleObj>
              </mc:Choice>
              <mc:Fallback>
                <p:oleObj name="文档" r:id="rId5" imgW="11069913" imgH="169082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964162"/>
                        <a:ext cx="1107440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691018" y="1245895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6574" y="882794"/>
            <a:ext cx="11296938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解答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氮氧化物溶于水的计算问题首先应明确原理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是单一气体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中的两者或三者的混合气体，反应的实质是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，故若有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气体剩余只能是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5474" y="4082528"/>
            <a:ext cx="655272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54646" y="4342313"/>
            <a:ext cx="428835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17</a:t>
            </a: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氮及其化合物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621482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无色的混合气体甲，可能含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中的几种，将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甲气体经过如图所示实验的处理，结果得到酸性溶液，而几乎无气体剩余，则甲气体的组成为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0432" name="Picture 16" descr="HX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10" y="2781722"/>
            <a:ext cx="8532800" cy="188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88762" y="4904175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942036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75016" y="4995076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75126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031310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88762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818787" y="2027734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38622" y="1341562"/>
            <a:ext cx="80055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3573" y="2635965"/>
            <a:ext cx="18700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460310" y="5333816"/>
            <a:ext cx="947264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264312" y="4778782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27816" y="5039370"/>
            <a:ext cx="58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568022" y="5001270"/>
            <a:ext cx="818108" cy="666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72378" y="5066814"/>
            <a:ext cx="1667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4NO~3O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27054" y="4581922"/>
            <a:ext cx="2260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浓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吸收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79382" y="213365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气体被完全吸收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0" grpId="0"/>
      <p:bldP spid="28" grpId="0" animBg="1"/>
      <p:bldP spid="32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65498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是大气污染的重要因素，根据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的性质特点，开发出多种化学治理氮氧化合物污染的方法。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87557"/>
              </p:ext>
            </p:extLst>
          </p:nvPr>
        </p:nvGraphicFramePr>
        <p:xfrm>
          <a:off x="584200" y="2241798"/>
          <a:ext cx="109982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4" name="文档" r:id="rId3" imgW="11000105" imgH="3929626" progId="Word.Document.12">
                  <p:embed/>
                </p:oleObj>
              </mc:Choice>
              <mc:Fallback>
                <p:oleObj name="文档" r:id="rId3" imgW="11000105" imgH="39296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2241798"/>
                        <a:ext cx="109982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3038" y="522999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转移电子相等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82174" y="5229994"/>
            <a:ext cx="1577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59096" y="521752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化合价升高：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47334" y="580581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化合价降低：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90609" y="5820802"/>
            <a:ext cx="229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NO,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9563" y="4996540"/>
            <a:ext cx="1005403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1</a:t>
            </a:r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578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8733" y="477584"/>
            <a:ext cx="1140063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工业尾气中氮的氧化物常采用碱液吸收法处理。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被烧碱溶液吸收时，生成两种钠盐，其物质的量之比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，写出该反应的化学方程式：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两种钠盐，必然是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的歧化反应，依据量的关系可知两种盐分别为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溶液完全吸收后只得到一种钠盐，该钠盐的化学式是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价，二者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混合时与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反应生成一种钠盐，依据电子守恒可知，钠盐中氮的化合价为＋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4966" y="1708535"/>
            <a:ext cx="677172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27054" y="4077866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9217" y="2376944"/>
            <a:ext cx="10379765" cy="1196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考点二　硝酸的性质及应用</a:t>
            </a:r>
          </a:p>
        </p:txBody>
      </p:sp>
    </p:spTree>
    <p:extLst>
      <p:ext uri="{BB962C8B-B14F-4D97-AF65-F5344CB8AC3E}">
        <p14:creationId xmlns:p14="http://schemas.microsoft.com/office/powerpoint/2010/main" val="999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837506"/>
            <a:ext cx="1138815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硝酸是无色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易挥发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的液体，有刺激性气味。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2098" name="Picture 2" descr="HX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54" y="2781722"/>
            <a:ext cx="1015644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900786" y="2912285"/>
            <a:ext cx="2346548" cy="168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66742" y="5229994"/>
            <a:ext cx="2096616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567450" y="4261892"/>
            <a:ext cx="4690250" cy="132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6192" y="4160292"/>
            <a:ext cx="4690250" cy="1613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-174798"/>
            <a:ext cx="11120877" cy="69865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不稳定性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(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有强氧化性，而且浓度越大，氧化性越强。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按要求完成下列反应的方程式：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43375"/>
              </p:ext>
            </p:extLst>
          </p:nvPr>
        </p:nvGraphicFramePr>
        <p:xfrm>
          <a:off x="1774726" y="520700"/>
          <a:ext cx="6959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4" name="文档" r:id="rId3" imgW="6980806" imgH="976079" progId="Word.Document.12">
                  <p:embed/>
                </p:oleObj>
              </mc:Choice>
              <mc:Fallback>
                <p:oleObj name="文档" r:id="rId3" imgW="6980806" imgH="976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4726" y="520700"/>
                        <a:ext cx="69596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29484" y="4689882"/>
            <a:ext cx="8013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484" y="5952118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b="1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32718"/>
            <a:ext cx="113052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硝酸与金属反应的规律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与金属反应一般不能产生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还原产物一般为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很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稀的硝酸还原产物也可能为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硝酸与金属反应时既表现氧化性又表现酸性。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3357786"/>
            <a:ext cx="1051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Zn(NO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4606" y="2493690"/>
            <a:ext cx="10009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Zn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与浓度极稀的硝酸反应，配平以下反应方程式：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630" y="5302002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566" y="5950074"/>
            <a:ext cx="5484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7346" y="4662066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48671" y="5950074"/>
            <a:ext cx="59511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)==n(NO,NO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)+2n(Cu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1780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2" name="矩形 11"/>
          <p:cNvSpPr/>
          <p:nvPr/>
        </p:nvSpPr>
        <p:spPr>
          <a:xfrm>
            <a:off x="4561488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2278782" y="32857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10</a:t>
            </a:r>
            <a:endParaRPr lang="zh-CN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7209234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9712156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47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261442"/>
            <a:ext cx="11010769" cy="52198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与非金属反应：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与还原性化合物反应：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等还原性物质。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09706"/>
              </p:ext>
            </p:extLst>
          </p:nvPr>
        </p:nvGraphicFramePr>
        <p:xfrm>
          <a:off x="741214" y="1629594"/>
          <a:ext cx="70929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79" name="文档" r:id="rId3" imgW="7107782" imgH="938344" progId="Word.Document.12">
                  <p:embed/>
                </p:oleObj>
              </mc:Choice>
              <mc:Fallback>
                <p:oleObj name="文档" r:id="rId3" imgW="7107782" imgH="938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14" y="1629594"/>
                        <a:ext cx="709295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286497"/>
              </p:ext>
            </p:extLst>
          </p:nvPr>
        </p:nvGraphicFramePr>
        <p:xfrm>
          <a:off x="838622" y="4737100"/>
          <a:ext cx="70866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0" name="文档" r:id="rId5" imgW="7107782" imgH="760810" progId="Word.Document.12">
                  <p:embed/>
                </p:oleObj>
              </mc:Choice>
              <mc:Fallback>
                <p:oleObj name="文档" r:id="rId5" imgW="7107782" imgH="760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622" y="4737100"/>
                        <a:ext cx="70866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86162" y="1604194"/>
            <a:ext cx="1080120" cy="9361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47311" y="150525"/>
            <a:ext cx="79816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非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金属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反应时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表现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78552" y="909514"/>
            <a:ext cx="71609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一般均需要加热，类似与浓硫酸反应；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680600"/>
              </p:ext>
            </p:extLst>
          </p:nvPr>
        </p:nvGraphicFramePr>
        <p:xfrm>
          <a:off x="550292" y="693490"/>
          <a:ext cx="10909300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4" name="文档" r:id="rId3" imgW="10938352" imgH="2988254" progId="Word.Document.12">
                  <p:embed/>
                </p:oleObj>
              </mc:Choice>
              <mc:Fallback>
                <p:oleObj name="文档" r:id="rId3" imgW="10938352" imgH="29882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292" y="693490"/>
                        <a:ext cx="10909300" cy="298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8582" y="3501356"/>
            <a:ext cx="113052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在书写离子方程式时，忽视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的强氧化性，将氧化还原反应简单的写成复分解反应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582" y="4541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502918" y="4869954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FeSO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b="1" dirty="0" smtClean="0">
                <a:solidFill>
                  <a:srgbClr val="FF0000"/>
                </a:solidFill>
                <a:latin typeface="宋体"/>
                <a:ea typeface="宋体"/>
                <a:cs typeface="Times New Roman" panose="02020603050405020304" pitchFamily="18" charset="0"/>
              </a:rPr>
              <a:t>↑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614" y="5714886"/>
            <a:ext cx="11017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====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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06774" y="2709714"/>
            <a:ext cx="3816424" cy="889496"/>
            <a:chOff x="2206774" y="2709714"/>
            <a:chExt cx="3816424" cy="889496"/>
          </a:xfrm>
        </p:grpSpPr>
        <p:sp>
          <p:nvSpPr>
            <p:cNvPr id="8" name="矩形 7"/>
            <p:cNvSpPr/>
            <p:nvPr/>
          </p:nvSpPr>
          <p:spPr>
            <a:xfrm>
              <a:off x="2206774" y="2709714"/>
              <a:ext cx="3816424" cy="742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注意隐藏的</a:t>
              </a:r>
              <a:r>
                <a:rPr lang="en-US" altLang="zh-CN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HNO</a:t>
              </a:r>
              <a:r>
                <a:rPr lang="en-US" altLang="zh-CN" sz="32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</a:t>
              </a:r>
              <a:endParaRPr lang="zh-CN" altLang="zh-CN" sz="1100" b="1" kern="100" baseline="-250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66082" y="2807122"/>
              <a:ext cx="3718475" cy="792088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92718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9095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1356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23198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5139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8752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74994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2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76549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与有机物反应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硝化反应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1050" kern="100" dirty="0">
                <a:latin typeface="宋体"/>
                <a:cs typeface="Courier New"/>
              </a:rPr>
              <a:t> </a:t>
            </a:r>
            <a:r>
              <a:rPr lang="en-US" altLang="zh-CN" sz="1050" kern="100" dirty="0" smtClean="0">
                <a:latin typeface="宋体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u="sng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	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颜色反应：含有苯基的蛋白质遇到浓硝酸时变黄色。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7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62" y="1420132"/>
            <a:ext cx="540819" cy="83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0" y="2260694"/>
            <a:ext cx="5953344" cy="96575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376190" y="2730869"/>
            <a:ext cx="1512168" cy="482875"/>
          </a:xfrm>
          <a:prstGeom prst="ellipse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15286" y="2427491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水浴加热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922903" y="1269554"/>
            <a:ext cx="10284871" cy="392342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1.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、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的性质。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掌握硝酸的性质和用途，结合金属与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HNO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的反应，掌握守恒法的计算技巧。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了解氮的氧化物对环境及人类健康的影响。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4.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了解氨气、铵盐的性质及用途；掌握氨气的实验室制法。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5.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掌握铵根离子的检验。</a:t>
            </a:r>
          </a:p>
        </p:txBody>
      </p:sp>
      <p:sp>
        <p:nvSpPr>
          <p:cNvPr id="11" name="矩形 10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hlinkClick r:id="rId4" action="ppaction://hlinksldjump"/>
          </p:cNvPr>
          <p:cNvSpPr/>
          <p:nvPr/>
        </p:nvSpPr>
        <p:spPr>
          <a:xfrm>
            <a:off x="171667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hlinkClick r:id="rId5" action="ppaction://hlinksldjump"/>
          </p:cNvPr>
          <p:cNvSpPr/>
          <p:nvPr/>
        </p:nvSpPr>
        <p:spPr>
          <a:xfrm>
            <a:off x="345937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hlinkClick r:id="rId6" action="ppaction://hlinksldjump"/>
          </p:cNvPr>
          <p:cNvSpPr/>
          <p:nvPr/>
        </p:nvSpPr>
        <p:spPr>
          <a:xfrm>
            <a:off x="6944788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hlinkClick r:id="rId7" action="ppaction://hlinksldjump"/>
          </p:cNvPr>
          <p:cNvSpPr/>
          <p:nvPr/>
        </p:nvSpPr>
        <p:spPr>
          <a:xfrm>
            <a:off x="10347441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6" name="矩形 15">
            <a:hlinkClick r:id="rId8" action="ppaction://hlinksldjump"/>
          </p:cNvPr>
          <p:cNvSpPr/>
          <p:nvPr/>
        </p:nvSpPr>
        <p:spPr>
          <a:xfrm>
            <a:off x="5191331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考点四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2502" y="693490"/>
            <a:ext cx="109273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久置的浓硝酸呈黄色，如何除去？怎样保存浓硝酸？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浓硝酸显黄色是由于浓硝酸见光或受热发生分解，生成的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溶于浓硝酸所致，所以消除的方法是通入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或空气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，使其发生反应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。保存时应保存在棕色试剂瓶中，并置于阴凉处。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3"/>
          <p:cNvSpPr txBox="1"/>
          <p:nvPr/>
        </p:nvSpPr>
        <p:spPr bwMode="auto">
          <a:xfrm>
            <a:off x="478582" y="45418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5" name="矩形 4"/>
          <p:cNvSpPr/>
          <p:nvPr/>
        </p:nvSpPr>
        <p:spPr>
          <a:xfrm>
            <a:off x="803413" y="3933850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常温下，铝和铁在浓硝酸中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是化学变化吗？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是化学变化，钝化是在铁、铝的表面形成一层致密的氧化物保护膜，阻止了金属与硝酸的进一步反应。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401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88836"/>
            <a:ext cx="10901751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硝酸的酸性和强氧化性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下列有关硝酸化学性质的叙述中，正确的是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浓、稀硝酸都能使蓝色石蕊试纸最终变为红色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反应，只表现氧化性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浓硝酸因分解放出的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又溶解于硝酸而呈黄色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2678" y="2736503"/>
            <a:ext cx="10120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具有强氧化性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使蓝色石蕊试纸先变红后褪色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94674" y="20995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35166" y="33577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27145" y="398669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还体现酸性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37490" y="5302002"/>
            <a:ext cx="6391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43907" y="465393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95406" y="595007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117426"/>
            <a:ext cx="11377264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将相同质量的铜分别与足量的浓硝酸、稀硝酸反应，下列叙述正确的是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硝酸浓度越大消耗的硝酸越少，产生的有毒气体也越少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反应中转移的电子总数稀硝酸少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试管内壁上的铜用浓硝酸除好，因反应速率快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两者用排水法收集的气体的体积相同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6654" y="218649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反应消耗量更大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9542" y="148557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102" y="2191108"/>
            <a:ext cx="2135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09656" y="27950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26654" y="3448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铜一样多，转移的电子也一样多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02893" y="5930910"/>
            <a:ext cx="3092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最终：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58806" y="470677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用稀硝酸，稍微加热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9788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67214" y="538620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7776109" y="2205658"/>
            <a:ext cx="2015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8621" y="777692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0243" y="130126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在稀硫酸中加入铜粉，铜粉不溶解，再加入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固体，铜粉仍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不溶解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铜与浓硝酸反应的离子方程式为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C.1.0 mol·L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溶液中可大量存在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硫化铜溶于硝酸的离子方程式为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302146"/>
              </p:ext>
            </p:extLst>
          </p:nvPr>
        </p:nvGraphicFramePr>
        <p:xfrm>
          <a:off x="8323262" y="2154105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07" name="文档" r:id="rId3" imgW="451474" imgH="622102" progId="Word.Document.12">
                  <p:embed/>
                </p:oleObj>
              </mc:Choice>
              <mc:Fallback>
                <p:oleObj name="文档" r:id="rId3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23262" y="2154105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09812"/>
              </p:ext>
            </p:extLst>
          </p:nvPr>
        </p:nvGraphicFramePr>
        <p:xfrm>
          <a:off x="10033000" y="3461907"/>
          <a:ext cx="698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08" name="文档" r:id="rId5" imgW="692692" imgH="613822" progId="Word.Document.12">
                  <p:embed/>
                </p:oleObj>
              </mc:Choice>
              <mc:Fallback>
                <p:oleObj name="文档" r:id="rId5" imgW="692692" imgH="613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33000" y="3461907"/>
                        <a:ext cx="698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2958" y="261442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8363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18742" y="15575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13777" y="1557586"/>
            <a:ext cx="5331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在酸性条件下，具有氧化性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199662" y="342979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47334" y="285373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隐含的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90749" y="286592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5" name="矩形 24"/>
          <p:cNvSpPr/>
          <p:nvPr/>
        </p:nvSpPr>
        <p:spPr>
          <a:xfrm>
            <a:off x="7607374" y="4615474"/>
            <a:ext cx="3317200" cy="11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0550" y="-98598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硝酸与金属反应的计算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 KNO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2.5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，向其中加入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 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，充分反应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2.75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所得溶液中的溶质只有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82093"/>
              </p:ext>
            </p:extLst>
          </p:nvPr>
        </p:nvGraphicFramePr>
        <p:xfrm>
          <a:off x="3067138" y="1321516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42" name="文档" r:id="rId3" imgW="502237" imgH="647303" progId="Word.Document.12">
                  <p:embed/>
                </p:oleObj>
              </mc:Choice>
              <mc:Fallback>
                <p:oleObj name="文档" r:id="rId3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138" y="1321516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01838"/>
              </p:ext>
            </p:extLst>
          </p:nvPr>
        </p:nvGraphicFramePr>
        <p:xfrm>
          <a:off x="3211154" y="3227632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43" name="文档" r:id="rId5" imgW="502237" imgH="647303" progId="Word.Document.12">
                  <p:embed/>
                </p:oleObj>
              </mc:Choice>
              <mc:Fallback>
                <p:oleObj name="文档" r:id="rId5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1154" y="3227632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40126"/>
              </p:ext>
            </p:extLst>
          </p:nvPr>
        </p:nvGraphicFramePr>
        <p:xfrm>
          <a:off x="353168" y="5184254"/>
          <a:ext cx="111061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44" name="文档" r:id="rId7" imgW="11129177" imgH="1404102" progId="Word.Document.12">
                  <p:embed/>
                </p:oleObj>
              </mc:Choice>
              <mc:Fallback>
                <p:oleObj name="文档" r:id="rId7" imgW="11129177" imgH="1404102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168" y="5184254"/>
                        <a:ext cx="111061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6696743" y="2277666"/>
            <a:ext cx="54471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　＋　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0.25 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0.5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52" y="5742806"/>
            <a:ext cx="6628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endParaRPr lang="zh-CN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25474" y="4365898"/>
            <a:ext cx="82429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在酸性条件下起强氧化性，将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55144" y="1010135"/>
            <a:ext cx="561372" cy="979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4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4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43078" y="191762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82361" y="182703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无标况下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31635" y="385313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63158" y="314176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71270" y="5501183"/>
            <a:ext cx="5544616" cy="130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1.25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反应后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1189" y="2565698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矩形 23"/>
          <p:cNvSpPr/>
          <p:nvPr/>
        </p:nvSpPr>
        <p:spPr>
          <a:xfrm>
            <a:off x="67611" y="6094090"/>
            <a:ext cx="5367175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n(NO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)=(4-1.25)</a:t>
            </a:r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=2.75mol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7378" y="62782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无体积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9" grpId="0"/>
      <p:bldP spid="20" grpId="0"/>
      <p:bldP spid="21" grpId="0"/>
      <p:bldP spid="22" grpId="0"/>
      <p:bldP spid="15" grpId="0"/>
      <p:bldP spid="2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394568"/>
            <a:ext cx="11388152" cy="17432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32.64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一定浓度的硝酸反应，铜完全溶解，产生的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混合气体在标准状况下的体积为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。请回答下列问题：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30820"/>
              </p:ext>
            </p:extLst>
          </p:nvPr>
        </p:nvGraphicFramePr>
        <p:xfrm>
          <a:off x="482600" y="2172742"/>
          <a:ext cx="11137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29" name="文档" r:id="rId3" imgW="11139720" imgH="1780229" progId="Word.Document.12">
                  <p:embed/>
                </p:oleObj>
              </mc:Choice>
              <mc:Fallback>
                <p:oleObj name="文档" r:id="rId3" imgW="11139720" imgH="1780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600" y="2172742"/>
                        <a:ext cx="111379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76566" y="3552602"/>
            <a:ext cx="11388152" cy="306825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根据气体的总体积为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，有：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根据得失电子守恒，有：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(0.51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2)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解方程组得：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0.24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22.4 L·mol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5.376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6962" y="1587178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5.824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90859" y="1584946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5.376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319342" y="464766"/>
            <a:ext cx="238013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352" y="1197546"/>
            <a:ext cx="1102746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分两部分：一部分没有被还原，显酸性，生成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一部分被还原成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1.52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6678" y="1296998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>
                <a:solidFill>
                  <a:srgbClr val="FF0000"/>
                </a:solidFill>
                <a:latin typeface="Times New Roman"/>
                <a:ea typeface="华文细黑"/>
              </a:rPr>
              <a:t>1.52 mol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384126"/>
            <a:ext cx="11053228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待产生的气体全部释放后，向溶液中加入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mL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溶液，恰好使溶液中的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全部转化成沉淀，则原硝酸溶液的浓度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在反应中一部分变成气体，一部分以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形式留在溶液中。变成气体的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溶液至正好使溶液中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全部转化为沉淀，则溶液中只有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，也就是以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式留在溶液中的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15923"/>
              </p:ext>
            </p:extLst>
          </p:nvPr>
        </p:nvGraphicFramePr>
        <p:xfrm>
          <a:off x="8975526" y="2833018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0" name="文档" r:id="rId3" imgW="654889" imgH="850351" progId="Word.Document.12">
                  <p:embed/>
                </p:oleObj>
              </mc:Choice>
              <mc:Fallback>
                <p:oleObj name="文档" r:id="rId3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75526" y="2833018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197924"/>
              </p:ext>
            </p:extLst>
          </p:nvPr>
        </p:nvGraphicFramePr>
        <p:xfrm>
          <a:off x="8399462" y="4654426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1" name="文档" r:id="rId5" imgW="654889" imgH="850351" progId="Word.Document.12">
                  <p:embed/>
                </p:oleObj>
              </mc:Choice>
              <mc:Fallback>
                <p:oleObj name="文档" r:id="rId5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9462" y="4654426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87342"/>
              </p:ext>
            </p:extLst>
          </p:nvPr>
        </p:nvGraphicFramePr>
        <p:xfrm>
          <a:off x="618752" y="5746626"/>
          <a:ext cx="7145338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2" name="文档" r:id="rId7" imgW="7144817" imgH="1358604" progId="Word.Document.12">
                  <p:embed/>
                </p:oleObj>
              </mc:Choice>
              <mc:Fallback>
                <p:oleObj name="文档" r:id="rId7" imgW="7144817" imgH="13586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752" y="5746626"/>
                        <a:ext cx="7145338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80062"/>
              </p:ext>
            </p:extLst>
          </p:nvPr>
        </p:nvGraphicFramePr>
        <p:xfrm>
          <a:off x="838622" y="1668314"/>
          <a:ext cx="25987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3" name="文档" r:id="rId9" imgW="2600362" imgH="1052318" progId="Word.Document.12">
                  <p:embed/>
                </p:oleObj>
              </mc:Choice>
              <mc:Fallback>
                <p:oleObj name="文档" r:id="rId9" imgW="2600362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622" y="1668314"/>
                        <a:ext cx="25987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37506"/>
            <a:ext cx="11053228" cy="133809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欲使铜与硝酸反应生成的气体在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溶液中全部转化为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，至少需要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855682"/>
              </p:ext>
            </p:extLst>
          </p:nvPr>
        </p:nvGraphicFramePr>
        <p:xfrm>
          <a:off x="660400" y="2367806"/>
          <a:ext cx="10795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01" name="文档" r:id="rId3" imgW="10797159" imgH="2088830" progId="Word.Document.12">
                  <p:embed/>
                </p:oleObj>
              </mc:Choice>
              <mc:Fallback>
                <p:oleObj name="文档" r:id="rId3" imgW="10797159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2367806"/>
                        <a:ext cx="10795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89028" y="4227549"/>
            <a:ext cx="11010769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g÷30%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57.8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39022" y="1612053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57.8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8542" y="477466"/>
            <a:ext cx="1116376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某稀硫酸和稀硝酸的混合溶液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平均分成两份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。向其中一份中逐渐加入铜粉，最多能溶解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9.6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。向另一份中逐渐加入铁粉，产生气体的量随铁粉质量增加的变化如图所示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已知硝酸只被还原为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。下列分析或结果错误的是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原混合酸中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2Fe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产生氢气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第二份溶液中最终溶质为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浓度为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2.5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en-US" altLang="zh-CN" sz="2800" kern="100" baseline="300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43362" name="Picture 2" descr="HX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94" y="4151847"/>
            <a:ext cx="4515737" cy="25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853585"/>
              </p:ext>
            </p:extLst>
          </p:nvPr>
        </p:nvGraphicFramePr>
        <p:xfrm>
          <a:off x="2857366" y="3263443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01" name="文档" r:id="rId4" imgW="451474" imgH="672864" progId="Word.Document.12">
                  <p:embed/>
                </p:oleObj>
              </mc:Choice>
              <mc:Fallback>
                <p:oleObj name="文档" r:id="rId4" imgW="451474" imgH="67286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366" y="3263443"/>
                        <a:ext cx="450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18478" y="2277666"/>
            <a:ext cx="563006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酸性条件下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30632" y="2853730"/>
            <a:ext cx="47051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优先与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9983" y="3429794"/>
            <a:ext cx="5303055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最后与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19342" y="53740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①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46437" y="493663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②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81578" y="48064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③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80206" y="2505884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7068" y="45418"/>
            <a:ext cx="7104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8H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+2NO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- 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=3Cu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2+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47134" y="445010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5303118" y="5157986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50568" y="3758217"/>
            <a:ext cx="180022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807174" y="320505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50922" y="589026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9172" y="4365898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233512" y="4806454"/>
            <a:ext cx="390086" cy="35153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37354" y="4707935"/>
            <a:ext cx="1590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=n(SO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599262" y="621482"/>
            <a:ext cx="273630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>
            <a:stCxn id="4" idx="0"/>
            <a:endCxn id="25" idx="1"/>
          </p:cNvCxnSpPr>
          <p:nvPr/>
        </p:nvCxnSpPr>
        <p:spPr>
          <a:xfrm rot="5400000" flipH="1" flipV="1">
            <a:off x="8388576" y="-97004"/>
            <a:ext cx="297324" cy="1139648"/>
          </a:xfrm>
          <a:prstGeom prst="curvedConnector2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107062" y="-45174"/>
            <a:ext cx="20585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每份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100mL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085490" y="1832918"/>
            <a:ext cx="4101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17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  <p:bldP spid="17" grpId="0"/>
      <p:bldP spid="18" grpId="0"/>
      <p:bldP spid="19" grpId="0"/>
      <p:bldP spid="21" grpId="0"/>
      <p:bldP spid="20" grpId="0"/>
      <p:bldP spid="22" grpId="0"/>
      <p:bldP spid="23" grpId="0"/>
      <p:bldP spid="24" grpId="0"/>
      <p:bldP spid="9" grpId="0"/>
      <p:bldP spid="29" grpId="0"/>
      <p:bldP spid="4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/>
          <p:cNvSpPr txBox="1"/>
          <p:nvPr/>
        </p:nvSpPr>
        <p:spPr>
          <a:xfrm>
            <a:off x="1317561" y="2376944"/>
            <a:ext cx="9530173" cy="11968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考点一　氮气及其氧化物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2046" y="142826"/>
            <a:ext cx="8226153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有关硝酸氧化性的实验探究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如图是用浓硝酸、铜片、水等试剂探究浓、稀硝酸的强氧化性并观察还原产物的实验装置。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将铜片置于具支试管的底部，在分液漏斗中加入约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浓硝酸，往具支试管中放入约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，用排水法收集产生的气体。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8482" name="Picture 2" descr="HX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199" y="1002488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32046" y="4656775"/>
            <a:ext cx="11595808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具支试管中发生反应的化学方程式：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40075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90293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38097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83486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3124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81654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14986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" name="矩形 1"/>
          <p:cNvSpPr/>
          <p:nvPr/>
        </p:nvSpPr>
        <p:spPr>
          <a:xfrm>
            <a:off x="4583038" y="4131290"/>
            <a:ext cx="7560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</a:p>
        </p:txBody>
      </p:sp>
      <p:sp>
        <p:nvSpPr>
          <p:cNvPr id="3" name="矩形 2"/>
          <p:cNvSpPr/>
          <p:nvPr/>
        </p:nvSpPr>
        <p:spPr>
          <a:xfrm>
            <a:off x="355236" y="5446018"/>
            <a:ext cx="115853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实验中观察到能证明浓硝酸具有强氧化性的现象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0052" y="6014077"/>
            <a:ext cx="77251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片逐渐溶解，溶液变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棕色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产生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1436" y="4080490"/>
            <a:ext cx="744276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3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2578" y="621482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现象描述答题模板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全面描述现象的程序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海、陆、空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规范描述现象的答题模板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溶液颜色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的气泡，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在固体表面产生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气泡；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浑浊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74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9" name="矩形 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79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492859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上述反应完成后，欲进一步证明稀硝酸也具有强氧化性，紧接的简便、合理的实验操作是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能证明稀硝酸与铜反应产生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的实验现象是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中收集到无色气体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中收集到的无色气体接触空气后变为红棕色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中产生的无色气体接触空气后变为红棕色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30910" y="1757671"/>
            <a:ext cx="78720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往分液漏斗中加水稀释浓硝酸，打开活塞，滴入稀硝酸</a:t>
            </a:r>
            <a:endParaRPr lang="en-US" altLang="zh-CN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22296" y="2997746"/>
            <a:ext cx="481222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pic>
        <p:nvPicPr>
          <p:cNvPr id="13" name="Picture 2" descr="HX2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095" y="4274322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766614" y="5734050"/>
            <a:ext cx="309634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428146" y="3987855"/>
            <a:ext cx="27157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=</a:t>
            </a:r>
          </a:p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   2HNO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10552944" y="4905782"/>
            <a:ext cx="329512" cy="55806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6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1341562"/>
            <a:ext cx="1138815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实验反思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利用该装置先进行铜与浓硝酸反应，再进行铜与稀硝酸反应的实验，其好处是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2011" y="2565698"/>
            <a:ext cx="11457851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利用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与浓硝酸反应生成的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排出具支试管中的空气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有利于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观察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与稀硝酸的反应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产物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问题讨论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用等质量的铜片与等体积的浓硝酸、稀硝酸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反应时，发现反应后所得溶液前者呈绿色，后者呈蓝色。对此有两种说法：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两者颜色不同的原因是因为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浓度差异引起的。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前者溶液呈绿色，是因为生成的红棕色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溶解于溶液中引起的。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你认为上述说法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“①”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“②”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合理。若是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合理，说明理由，若是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合理，设计一个简单实验证明：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62958" y="39251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0775" y="4463306"/>
            <a:ext cx="113950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Cu(NO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，溶液变成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绿色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或加热绿色溶液，有红棕色气体产生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变成蓝色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02122" y="2023542"/>
            <a:ext cx="20882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799062" y="1333054"/>
            <a:ext cx="472592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93490"/>
            <a:ext cx="11388152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金属与硝酸反应计算题的一般方法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思维模型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3602" name="Picture 2" descr="HX2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235016"/>
            <a:ext cx="10358420" cy="426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494" y="549474"/>
            <a:ext cx="11053228" cy="5293733"/>
            <a:chOff x="548494" y="549474"/>
            <a:chExt cx="11053228" cy="5293733"/>
          </a:xfrm>
        </p:grpSpPr>
        <p:sp>
          <p:nvSpPr>
            <p:cNvPr id="8" name="矩形 7"/>
            <p:cNvSpPr/>
            <p:nvPr/>
          </p:nvSpPr>
          <p:spPr>
            <a:xfrm>
              <a:off x="548494" y="549474"/>
              <a:ext cx="11053228" cy="5293733"/>
            </a:xfrm>
            <a:prstGeom prst="rect">
              <a:avLst/>
            </a:prstGeom>
          </p:spPr>
          <p:txBody>
            <a:bodyPr wrap="square" lIns="121898" tIns="60948" rIns="121898" bIns="60948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计算中的守恒思想的应用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①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原子守恒法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与金属反应时，一部分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起酸的作用，以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NO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的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形式存在于溶液中；一部分作为氧化剂转化为还原产物，这两部分中氮原子的总物质的量等于反应消耗的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中氮原子的物质的量。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②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得失电子守恒法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与金属的反应属于氧化还原反应，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中氮原子得电子的物质的量等于金属失电子的物质的量。</a:t>
              </a:r>
              <a:endParaRPr lang="zh-CN" altLang="zh-CN" sz="1050" kern="100" dirty="0">
                <a:effectLst/>
                <a:latin typeface="宋体"/>
                <a:cs typeface="Courier New"/>
              </a:endParaRP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9923614"/>
                </p:ext>
              </p:extLst>
            </p:nvPr>
          </p:nvGraphicFramePr>
          <p:xfrm>
            <a:off x="9134648" y="1943026"/>
            <a:ext cx="438150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36" name="文档" r:id="rId3" imgW="438873" imgH="698425" progId="Word.Document.12">
                    <p:embed/>
                  </p:oleObj>
                </mc:Choice>
                <mc:Fallback>
                  <p:oleObj name="文档" r:id="rId3" imgW="438873" imgH="698425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134648" y="1943026"/>
                          <a:ext cx="438150" cy="698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51086"/>
              </p:ext>
            </p:extLst>
          </p:nvPr>
        </p:nvGraphicFramePr>
        <p:xfrm>
          <a:off x="622300" y="482600"/>
          <a:ext cx="109601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01" name="文档" r:id="rId3" imgW="10961963" imgH="5995383" progId="Word.Document.12">
                  <p:embed/>
                </p:oleObj>
              </mc:Choice>
              <mc:Fallback>
                <p:oleObj name="文档" r:id="rId3" imgW="10961963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482600"/>
                        <a:ext cx="109601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6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2523832" y="2565698"/>
            <a:ext cx="6955750" cy="12072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考点三　氨和铵盐</a:t>
            </a:r>
          </a:p>
        </p:txBody>
      </p:sp>
    </p:spTree>
    <p:extLst>
      <p:ext uri="{BB962C8B-B14F-4D97-AF65-F5344CB8AC3E}">
        <p14:creationId xmlns:p14="http://schemas.microsoft.com/office/powerpoint/2010/main" val="3166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11710" y="9815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氨的分子结构和物理性质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78"/>
              </p:ext>
            </p:extLst>
          </p:nvPr>
        </p:nvGraphicFramePr>
        <p:xfrm>
          <a:off x="1461294" y="1917625"/>
          <a:ext cx="9289031" cy="3024337"/>
        </p:xfrm>
        <a:graphic>
          <a:graphicData uri="http://schemas.openxmlformats.org/drawingml/2006/table">
            <a:tbl>
              <a:tblPr/>
              <a:tblGrid>
                <a:gridCol w="2016224"/>
                <a:gridCol w="1968485"/>
                <a:gridCol w="2928059"/>
                <a:gridCol w="2376263"/>
              </a:tblGrid>
              <a:tr h="985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电子式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水溶性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8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 baseline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比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烈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极易溶于水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∶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700)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4626" name="图片 1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80" y="3429794"/>
            <a:ext cx="1417606" cy="9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1596669" y="4488706"/>
            <a:ext cx="1745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5698" y="4171082"/>
            <a:ext cx="482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60962" y="368596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小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85215" y="368596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刺激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50590" y="837506"/>
            <a:ext cx="1728192" cy="10094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3600" b="1" kern="100" dirty="0">
                <a:latin typeface="Times New Roman"/>
                <a:ea typeface="华文细黑"/>
              </a:rPr>
              <a:t>1.</a:t>
            </a:r>
            <a:r>
              <a:rPr lang="zh-CN" altLang="zh-CN" sz="3600" b="1" kern="100" dirty="0">
                <a:latin typeface="Times New Roman"/>
                <a:ea typeface="华文细黑"/>
                <a:cs typeface="Times New Roman"/>
              </a:rPr>
              <a:t>氮气</a:t>
            </a:r>
            <a:endParaRPr lang="zh-CN" altLang="zh-CN" sz="1200" b="1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2" name="Picture 2" descr="HX2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66" y="1989634"/>
            <a:ext cx="9853906" cy="326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056699"/>
              </p:ext>
            </p:extLst>
          </p:nvPr>
        </p:nvGraphicFramePr>
        <p:xfrm>
          <a:off x="2350790" y="693490"/>
          <a:ext cx="3606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59" name="文档" r:id="rId5" imgW="3623255" imgH="874775" progId="Word.Document.12">
                  <p:embed/>
                </p:oleObj>
              </mc:Choice>
              <mc:Fallback>
                <p:oleObj name="文档" r:id="rId5" imgW="3623255" imgH="874775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0790" y="693490"/>
                        <a:ext cx="3606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39222" y="924258"/>
            <a:ext cx="5832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+6H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O==3Mg(OH)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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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273628"/>
              </p:ext>
            </p:extLst>
          </p:nvPr>
        </p:nvGraphicFramePr>
        <p:xfrm>
          <a:off x="6815286" y="5302002"/>
          <a:ext cx="5778081" cy="1145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60" name="文档" r:id="rId7" imgW="4415114" imgH="887354" progId="Word.Document.12">
                  <p:embed/>
                </p:oleObj>
              </mc:Choice>
              <mc:Fallback>
                <p:oleObj name="文档" r:id="rId7" imgW="4415114" imgH="88735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286" y="5302002"/>
                        <a:ext cx="5778081" cy="1145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1198662" y="5573886"/>
            <a:ext cx="6832600" cy="1384300"/>
            <a:chOff x="1198662" y="5573886"/>
            <a:chExt cx="6832600" cy="1384300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878654"/>
                </p:ext>
              </p:extLst>
            </p:nvPr>
          </p:nvGraphicFramePr>
          <p:xfrm>
            <a:off x="1198662" y="5573886"/>
            <a:ext cx="6832600" cy="138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261" name="文档" r:id="rId9" imgW="6850222" imgH="1381461" progId="Word.Document.12">
                    <p:embed/>
                  </p:oleObj>
                </mc:Choice>
                <mc:Fallback>
                  <p:oleObj name="文档" r:id="rId9" imgW="6850222" imgH="1381461" progId="Word.Documen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662" y="5573886"/>
                          <a:ext cx="6832600" cy="138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" name="组合 31"/>
            <p:cNvGrpSpPr/>
            <p:nvPr/>
          </p:nvGrpSpPr>
          <p:grpSpPr>
            <a:xfrm>
              <a:off x="2998862" y="5734050"/>
              <a:ext cx="1800200" cy="440432"/>
              <a:chOff x="2998862" y="5734050"/>
              <a:chExt cx="1800200" cy="440432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998862" y="5878066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 flipV="1">
                <a:off x="4583038" y="5734050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998862" y="6022082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 flipV="1">
                <a:off x="2998862" y="6030466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2964954" y="5386710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高温 高压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48794" y="60156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催化剂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19342" y="621894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打雷闪电、汽车发动机中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13090" y="1413570"/>
            <a:ext cx="6440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水解反应，化合价不变，阴阳离子相吸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  <p:bldP spid="33" grpId="0"/>
      <p:bldP spid="35" grpId="0"/>
      <p:bldP spid="37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45418"/>
            <a:ext cx="10981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氨的化学性质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158" y="837506"/>
            <a:ext cx="5760935" cy="197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802486"/>
              </p:ext>
            </p:extLst>
          </p:nvPr>
        </p:nvGraphicFramePr>
        <p:xfrm>
          <a:off x="2028850" y="4559300"/>
          <a:ext cx="675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17" name="文档" r:id="rId4" imgW="6770862" imgH="735294" progId="Word.Document.12">
                  <p:embed/>
                </p:oleObj>
              </mc:Choice>
              <mc:Fallback>
                <p:oleObj name="文档" r:id="rId4" imgW="6770862" imgH="7352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28850" y="4559300"/>
                        <a:ext cx="67564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8208838" y="5468067"/>
            <a:ext cx="2241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0700" y="3171825"/>
            <a:ext cx="11163300" cy="3340100"/>
            <a:chOff x="520700" y="3171825"/>
            <a:chExt cx="11163300" cy="3340100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6808414"/>
                </p:ext>
              </p:extLst>
            </p:nvPr>
          </p:nvGraphicFramePr>
          <p:xfrm>
            <a:off x="520700" y="3171825"/>
            <a:ext cx="11163300" cy="334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118" name="文档" r:id="rId6" imgW="11158792" imgH="3354603" progId="Word.Document.12">
                    <p:embed/>
                  </p:oleObj>
                </mc:Choice>
                <mc:Fallback>
                  <p:oleObj name="文档" r:id="rId6" imgW="11158792" imgH="335460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20700" y="3171825"/>
                          <a:ext cx="11163300" cy="3340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矩形 8"/>
            <p:cNvSpPr/>
            <p:nvPr/>
          </p:nvSpPr>
          <p:spPr>
            <a:xfrm>
              <a:off x="2134766" y="378132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/>
                <a:t>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078982" y="3789834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/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9166" y="45418"/>
            <a:ext cx="11457851" cy="63401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氨气与酸的反应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蘸有浓盐酸的玻璃棒与蘸有浓氨水的玻璃棒靠近，其现象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将浓盐酸改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也会出现相同的现象。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如过量氨水与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氨的催化氧化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3598" y="75745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有白烟生成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1414" y="141822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30667" y="1871480"/>
            <a:ext cx="8109551" cy="660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336076"/>
              </p:ext>
            </p:extLst>
          </p:nvPr>
        </p:nvGraphicFramePr>
        <p:xfrm>
          <a:off x="470048" y="3913104"/>
          <a:ext cx="62944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40" name="文档" r:id="rId3" imgW="6306245" imgH="646527" progId="Word.Document.12">
                  <p:embed/>
                </p:oleObj>
              </mc:Choice>
              <mc:Fallback>
                <p:oleObj name="文档" r:id="rId3" imgW="6306245" imgH="6465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048" y="3913104"/>
                        <a:ext cx="629443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653310"/>
              </p:ext>
            </p:extLst>
          </p:nvPr>
        </p:nvGraphicFramePr>
        <p:xfrm>
          <a:off x="2661313" y="5162640"/>
          <a:ext cx="48847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41" name="文档" r:id="rId5" imgW="4873686" imgH="1077835" progId="Word.Document.12">
                  <p:embed/>
                </p:oleObj>
              </mc:Choice>
              <mc:Fallback>
                <p:oleObj name="文档" r:id="rId5" imgW="4873686" imgH="10778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1313" y="5162640"/>
                        <a:ext cx="4884738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 descr="图 4-32 氨与氯化氢的反应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11630" y="2709714"/>
            <a:ext cx="2054211" cy="2133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直接连接符 11"/>
          <p:cNvCxnSpPr/>
          <p:nvPr/>
        </p:nvCxnSpPr>
        <p:spPr>
          <a:xfrm>
            <a:off x="372666" y="1397066"/>
            <a:ext cx="75947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21482"/>
            <a:ext cx="11296938" cy="7375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3200" b="1" kern="100" dirty="0">
                <a:latin typeface="Times New Roman"/>
                <a:ea typeface="华文细黑"/>
                <a:cs typeface="Times New Roman"/>
              </a:rPr>
              <a:t>实验室制取少量</a:t>
            </a:r>
            <a:r>
              <a:rPr lang="en-US" altLang="zh-CN" sz="3200" b="1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32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3200" b="1" kern="100" dirty="0">
                <a:latin typeface="Times New Roman"/>
                <a:ea typeface="华文细黑"/>
                <a:cs typeface="Times New Roman"/>
              </a:rPr>
              <a:t>的两种简易</a:t>
            </a:r>
            <a:r>
              <a:rPr lang="zh-CN" altLang="zh-CN" sz="3200" b="1" kern="100" dirty="0" smtClean="0">
                <a:latin typeface="Times New Roman"/>
                <a:ea typeface="华文细黑"/>
                <a:cs typeface="Times New Roman"/>
              </a:rPr>
              <a:t>方法</a:t>
            </a:r>
            <a:endParaRPr lang="zh-CN" altLang="zh-CN" sz="1100" b="1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185257"/>
              </p:ext>
            </p:extLst>
          </p:nvPr>
        </p:nvGraphicFramePr>
        <p:xfrm>
          <a:off x="262558" y="2061642"/>
          <a:ext cx="8305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1" name="文档" r:id="rId3" imgW="8329567" imgH="1075987" progId="Word.Document.12">
                  <p:embed/>
                </p:oleObj>
              </mc:Choice>
              <mc:Fallback>
                <p:oleObj name="文档" r:id="rId3" imgW="8329567" imgH="10759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58" y="2061642"/>
                        <a:ext cx="8305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90550" y="2918699"/>
            <a:ext cx="11296938" cy="9431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装置：见图甲。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HX22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6"/>
          <a:stretch/>
        </p:blipFill>
        <p:spPr bwMode="auto">
          <a:xfrm>
            <a:off x="3718942" y="3080674"/>
            <a:ext cx="1902966" cy="351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9" name="矩形 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3" descr="20070405150846799.jpg"/>
          <p:cNvPicPr>
            <a:picLocks noChangeAspect="1"/>
          </p:cNvPicPr>
          <p:nvPr/>
        </p:nvPicPr>
        <p:blipFill rotWithShape="1">
          <a:blip r:embed="rId6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8" t="32027" r="14093" b="48723"/>
          <a:stretch/>
        </p:blipFill>
        <p:spPr bwMode="auto">
          <a:xfrm>
            <a:off x="4799062" y="3078870"/>
            <a:ext cx="2098724" cy="7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375126" y="3688984"/>
            <a:ext cx="17281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latin typeface="+mn-ea"/>
                <a:ea typeface="+mn-ea"/>
              </a:rPr>
              <a:t>碱石灰</a:t>
            </a:r>
            <a:endParaRPr lang="zh-CN" altLang="en-US" sz="3600" b="1" dirty="0">
              <a:latin typeface="+mn-ea"/>
              <a:ea typeface="+mn-ea"/>
            </a:endParaRPr>
          </a:p>
        </p:txBody>
      </p:sp>
      <p:cxnSp>
        <p:nvCxnSpPr>
          <p:cNvPr id="5" name="曲线连接符 4"/>
          <p:cNvCxnSpPr/>
          <p:nvPr/>
        </p:nvCxnSpPr>
        <p:spPr>
          <a:xfrm>
            <a:off x="4799062" y="4675020"/>
            <a:ext cx="1049362" cy="174560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807174" y="4437906"/>
            <a:ext cx="2000869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550" y="1269554"/>
            <a:ext cx="2714205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加热浓氨水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644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3555226"/>
            <a:ext cx="4697769" cy="65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装置：见图乙。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9" name="Picture 2" descr="HX2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9" t="-12648" r="-1173" b="12648"/>
          <a:stretch/>
        </p:blipFill>
        <p:spPr bwMode="auto">
          <a:xfrm>
            <a:off x="3630363" y="3080612"/>
            <a:ext cx="2039308" cy="3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52400" y="742206"/>
            <a:ext cx="11836400" cy="3695700"/>
            <a:chOff x="152400" y="698500"/>
            <a:chExt cx="11836400" cy="3695700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8215210"/>
                </p:ext>
              </p:extLst>
            </p:nvPr>
          </p:nvGraphicFramePr>
          <p:xfrm>
            <a:off x="152400" y="698500"/>
            <a:ext cx="11836400" cy="3695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187" name="文档" r:id="rId4" imgW="11560607" imgH="3592733" progId="Word.Document.12">
                    <p:embed/>
                  </p:oleObj>
                </mc:Choice>
                <mc:Fallback>
                  <p:oleObj name="文档" r:id="rId4" imgW="11560607" imgH="359273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2400" y="698500"/>
                          <a:ext cx="11836400" cy="3695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7281242" y="1328862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9369367" y="132835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曲线连接符 15"/>
          <p:cNvCxnSpPr/>
          <p:nvPr/>
        </p:nvCxnSpPr>
        <p:spPr>
          <a:xfrm flipV="1">
            <a:off x="4855333" y="3909115"/>
            <a:ext cx="814338" cy="240759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591150" y="3450759"/>
            <a:ext cx="2000869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曲线连接符 17"/>
          <p:cNvCxnSpPr/>
          <p:nvPr/>
        </p:nvCxnSpPr>
        <p:spPr>
          <a:xfrm flipV="1">
            <a:off x="5007733" y="6059398"/>
            <a:ext cx="871449" cy="59429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858965" y="5643458"/>
            <a:ext cx="317586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CaO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NaOH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碱石灰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3" descr="20070405150846799.jpg"/>
          <p:cNvPicPr>
            <a:picLocks noChangeAspect="1"/>
          </p:cNvPicPr>
          <p:nvPr/>
        </p:nvPicPr>
        <p:blipFill rotWithShape="1">
          <a:blip r:embed="rId6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8" t="32027" r="14093" b="48723"/>
          <a:stretch/>
        </p:blipFill>
        <p:spPr bwMode="auto">
          <a:xfrm>
            <a:off x="5176824" y="4116389"/>
            <a:ext cx="2098724" cy="7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52888" y="4726503"/>
            <a:ext cx="17281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latin typeface="+mn-ea"/>
                <a:ea typeface="+mn-ea"/>
              </a:rPr>
              <a:t>碱石灰</a:t>
            </a:r>
            <a:endParaRPr lang="zh-CN" altLang="en-US" sz="3600" b="1" dirty="0">
              <a:latin typeface="+mn-ea"/>
              <a:ea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281042" y="1328356"/>
            <a:ext cx="381642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755590" y="2874938"/>
            <a:ext cx="394354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08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23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4" y="2994830"/>
            <a:ext cx="9055702" cy="340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5272"/>
              </p:ext>
            </p:extLst>
          </p:nvPr>
        </p:nvGraphicFramePr>
        <p:xfrm>
          <a:off x="622598" y="53926"/>
          <a:ext cx="108585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4" name="文档" r:id="rId4" imgW="10860490" imgH="3166774" progId="Word.Document.12">
                  <p:embed/>
                </p:oleObj>
              </mc:Choice>
              <mc:Fallback>
                <p:oleObj name="文档" r:id="rId4" imgW="10860490" imgH="31667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53926"/>
                        <a:ext cx="108585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990750" y="1446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白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89119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94" y="2994448"/>
            <a:ext cx="4235916" cy="59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0" name="Picture 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58" y="3830572"/>
            <a:ext cx="3908608" cy="59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1" name="Picture 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4589455"/>
            <a:ext cx="2046566" cy="3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2" name="Picture 3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99" y="5231219"/>
            <a:ext cx="4909599" cy="61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1740" y="3823499"/>
            <a:ext cx="2339102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“深施氮肥”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45418"/>
            <a:ext cx="7776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氨气的实验室制法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8080" name="Picture 16" descr="HX2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51"/>
            <a:ext cx="492782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1" name="Picture 17" descr="HX2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640066"/>
            <a:ext cx="7229695" cy="581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272734" y="4759846"/>
            <a:ext cx="128519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293942" y="4437906"/>
            <a:ext cx="381642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751390" y="6094090"/>
            <a:ext cx="44213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0550" y="5290800"/>
            <a:ext cx="2698175" cy="1307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固固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加热型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试管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口向下倾斜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曲线连接符 11"/>
          <p:cNvCxnSpPr/>
          <p:nvPr/>
        </p:nvCxnSpPr>
        <p:spPr>
          <a:xfrm rot="5400000">
            <a:off x="4098032" y="4274840"/>
            <a:ext cx="825996" cy="14401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666189" y="4653930"/>
            <a:ext cx="3357009" cy="1118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防止与空气对流，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收集得到更纯的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endParaRPr lang="zh-CN" altLang="zh-CN" sz="105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曲线连接符 6"/>
          <p:cNvCxnSpPr/>
          <p:nvPr/>
        </p:nvCxnSpPr>
        <p:spPr>
          <a:xfrm rot="16200000" flipV="1">
            <a:off x="2178623" y="2641712"/>
            <a:ext cx="1826912" cy="254153"/>
          </a:xfrm>
          <a:prstGeom prst="curvedConnector3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588358" y="1286684"/>
            <a:ext cx="2898549" cy="580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不能用无水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CaCl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endParaRPr lang="zh-CN" altLang="zh-CN" sz="105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92848" y="3968924"/>
            <a:ext cx="1008112" cy="216024"/>
          </a:xfrm>
          <a:prstGeom prst="rect">
            <a:avLst/>
          </a:prstGeom>
          <a:solidFill>
            <a:srgbClr val="FF7C8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98330" y="3967758"/>
            <a:ext cx="1008112" cy="2160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591150" y="3627815"/>
            <a:ext cx="2339102" cy="95410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湿润的红色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石蕊试纸变蓝</a:t>
            </a:r>
            <a:endParaRPr lang="zh-CN" altLang="zh-CN" sz="105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88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5" grpId="0"/>
      <p:bldP spid="9" grpId="0" animBg="1"/>
      <p:bldP spid="17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3444599" y="4293890"/>
            <a:ext cx="4104456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300" b="1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2NO + O</a:t>
            </a:r>
            <a:r>
              <a:rPr kumimoji="1" lang="en-US" altLang="zh-CN" sz="3300" b="1" baseline="-25000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3300" b="1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 == 2NO</a:t>
            </a:r>
            <a:r>
              <a:rPr kumimoji="1" lang="en-US" altLang="zh-CN" sz="3300" b="1" baseline="-25000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3444598" y="5302002"/>
            <a:ext cx="6761870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3NO</a:t>
            </a:r>
            <a:r>
              <a:rPr kumimoji="1" lang="en-US" altLang="zh-CN" sz="3300" b="1" baseline="-2500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 + H</a:t>
            </a:r>
            <a:r>
              <a:rPr kumimoji="1" lang="en-US" altLang="zh-CN" sz="3300" b="1" baseline="-2500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O == 2HNO</a:t>
            </a:r>
            <a:r>
              <a:rPr kumimoji="1" lang="en-US" altLang="zh-CN" sz="3300" b="1" baseline="-2500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 + NO 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444598" y="2997746"/>
            <a:ext cx="7403136" cy="1163907"/>
            <a:chOff x="858" y="1834"/>
            <a:chExt cx="3498" cy="733"/>
          </a:xfrm>
        </p:grpSpPr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858" y="1975"/>
              <a:ext cx="3498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4NH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3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+ 5O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             4NO + 6H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O</a:t>
              </a:r>
            </a:p>
          </p:txBody>
        </p:sp>
        <p:grpSp>
          <p:nvGrpSpPr>
            <p:cNvPr id="17424" name="Group 11"/>
            <p:cNvGrpSpPr>
              <a:grpSpLocks/>
            </p:cNvGrpSpPr>
            <p:nvPr/>
          </p:nvGrpSpPr>
          <p:grpSpPr bwMode="auto">
            <a:xfrm>
              <a:off x="1913" y="1834"/>
              <a:ext cx="798" cy="733"/>
              <a:chOff x="2009" y="3552"/>
              <a:chExt cx="798" cy="733"/>
            </a:xfrm>
          </p:grpSpPr>
          <p:sp>
            <p:nvSpPr>
              <p:cNvPr id="17425" name="Line 12"/>
              <p:cNvSpPr>
                <a:spLocks noChangeShapeType="1"/>
              </p:cNvSpPr>
              <p:nvPr/>
            </p:nvSpPr>
            <p:spPr bwMode="auto">
              <a:xfrm flipV="1">
                <a:off x="2009" y="3865"/>
                <a:ext cx="624" cy="0"/>
              </a:xfrm>
              <a:prstGeom prst="line">
                <a:avLst/>
              </a:prstGeom>
              <a:noFill/>
              <a:ln w="444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6" name="Line 13"/>
              <p:cNvSpPr>
                <a:spLocks noChangeShapeType="1"/>
              </p:cNvSpPr>
              <p:nvPr/>
            </p:nvSpPr>
            <p:spPr bwMode="auto">
              <a:xfrm flipV="1">
                <a:off x="2009" y="3913"/>
                <a:ext cx="624" cy="0"/>
              </a:xfrm>
              <a:prstGeom prst="line">
                <a:avLst/>
              </a:prstGeom>
              <a:noFill/>
              <a:ln w="444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7" name="Text Box 14"/>
              <p:cNvSpPr txBox="1">
                <a:spLocks noChangeArrowheads="1"/>
              </p:cNvSpPr>
              <p:nvPr/>
            </p:nvSpPr>
            <p:spPr bwMode="auto">
              <a:xfrm>
                <a:off x="2012" y="3552"/>
                <a:ext cx="795" cy="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ts val="1428"/>
                  </a:spcBef>
                </a:pPr>
                <a:r>
                  <a:rPr kumimoji="1" lang="zh-CN" altLang="en-US" sz="2900" b="1" dirty="0">
                    <a:solidFill>
                      <a:srgbClr val="0000CC"/>
                    </a:solidFill>
                    <a:latin typeface="Times New Roman" pitchFamily="18" charset="0"/>
                    <a:ea typeface="楷体" pitchFamily="49" charset="-122"/>
                  </a:rPr>
                  <a:t>催化剂</a:t>
                </a:r>
              </a:p>
              <a:p>
                <a:pPr eaLnBrk="1" hangingPunct="1">
                  <a:spcBef>
                    <a:spcPts val="1428"/>
                  </a:spcBef>
                </a:pPr>
                <a:r>
                  <a:rPr kumimoji="1" lang="zh-CN" altLang="en-US" sz="2900" b="1" dirty="0">
                    <a:solidFill>
                      <a:srgbClr val="0000CC"/>
                    </a:solidFill>
                    <a:latin typeface="Times New Roman" pitchFamily="18" charset="0"/>
                    <a:ea typeface="楷体" pitchFamily="49" charset="-122"/>
                  </a:rPr>
                  <a:t>    △</a:t>
                </a:r>
              </a:p>
            </p:txBody>
          </p:sp>
        </p:grp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472682" y="1701602"/>
            <a:ext cx="5993620" cy="1208367"/>
            <a:chOff x="809" y="1714"/>
            <a:chExt cx="2832" cy="761"/>
          </a:xfrm>
        </p:grpSpPr>
        <p:sp>
          <p:nvSpPr>
            <p:cNvPr id="17417" name="Text Box 16"/>
            <p:cNvSpPr txBox="1">
              <a:spLocks noChangeArrowheads="1"/>
            </p:cNvSpPr>
            <p:nvPr/>
          </p:nvSpPr>
          <p:spPr bwMode="auto">
            <a:xfrm>
              <a:off x="809" y="1888"/>
              <a:ext cx="283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N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+  3H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                 2NH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3</a:t>
              </a:r>
            </a:p>
          </p:txBody>
        </p:sp>
        <p:sp>
          <p:nvSpPr>
            <p:cNvPr id="17418" name="Text Box 17"/>
            <p:cNvSpPr txBox="1">
              <a:spLocks noChangeArrowheads="1"/>
            </p:cNvSpPr>
            <p:nvPr/>
          </p:nvSpPr>
          <p:spPr bwMode="auto">
            <a:xfrm>
              <a:off x="1476" y="1714"/>
              <a:ext cx="1178" cy="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高温高压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催化剂 </a:t>
              </a:r>
            </a:p>
          </p:txBody>
        </p:sp>
        <p:sp>
          <p:nvSpPr>
            <p:cNvPr id="17419" name="Line 18"/>
            <p:cNvSpPr>
              <a:spLocks noChangeShapeType="1"/>
            </p:cNvSpPr>
            <p:nvPr/>
          </p:nvSpPr>
          <p:spPr bwMode="auto">
            <a:xfrm flipV="1">
              <a:off x="1749" y="2069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Line 19"/>
            <p:cNvSpPr>
              <a:spLocks noChangeShapeType="1"/>
            </p:cNvSpPr>
            <p:nvPr/>
          </p:nvSpPr>
          <p:spPr bwMode="auto">
            <a:xfrm flipV="1">
              <a:off x="1749" y="2114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Line 20"/>
            <p:cNvSpPr>
              <a:spLocks noChangeShapeType="1"/>
            </p:cNvSpPr>
            <p:nvPr/>
          </p:nvSpPr>
          <p:spPr bwMode="auto">
            <a:xfrm>
              <a:off x="1749" y="2114"/>
              <a:ext cx="136" cy="46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22" name="Line 21"/>
            <p:cNvSpPr>
              <a:spLocks noChangeShapeType="1"/>
            </p:cNvSpPr>
            <p:nvPr/>
          </p:nvSpPr>
          <p:spPr bwMode="auto">
            <a:xfrm>
              <a:off x="2293" y="2013"/>
              <a:ext cx="136" cy="48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358" name="Text Box 22"/>
          <p:cNvSpPr txBox="1">
            <a:spLocks noChangeArrowheads="1"/>
          </p:cNvSpPr>
          <p:nvPr/>
        </p:nvSpPr>
        <p:spPr bwMode="auto">
          <a:xfrm>
            <a:off x="406574" y="693490"/>
            <a:ext cx="5717030" cy="66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工业合成硝酸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曲线连接符 5"/>
          <p:cNvCxnSpPr/>
          <p:nvPr/>
        </p:nvCxnSpPr>
        <p:spPr>
          <a:xfrm flipV="1">
            <a:off x="6757321" y="2909969"/>
            <a:ext cx="1223781" cy="311667"/>
          </a:xfrm>
          <a:prstGeom prst="curved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35376" y="2565698"/>
            <a:ext cx="570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曲线连接符 27"/>
          <p:cNvCxnSpPr/>
          <p:nvPr/>
        </p:nvCxnSpPr>
        <p:spPr>
          <a:xfrm flipV="1">
            <a:off x="6613407" y="1701602"/>
            <a:ext cx="935648" cy="907006"/>
          </a:xfrm>
          <a:prstGeom prst="curved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49055" y="138128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铁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铁触媒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0965" y="1980923"/>
            <a:ext cx="2997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工业合成氨：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4566" y="3205059"/>
            <a:ext cx="3409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氨的催化氧化：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381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14344" grpId="0"/>
      <p:bldP spid="14358" grpId="0"/>
      <p:bldP spid="7" grpId="0"/>
      <p:bldP spid="30" grpId="0"/>
      <p:bldP spid="10" grpId="0"/>
      <p:bldP spid="3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053963"/>
              </p:ext>
            </p:extLst>
          </p:nvPr>
        </p:nvGraphicFramePr>
        <p:xfrm>
          <a:off x="181260" y="131614"/>
          <a:ext cx="118999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20" name="文档" r:id="rId3" imgW="11924582" imgH="2573528" progId="Word.Document.12">
                  <p:embed/>
                </p:oleObj>
              </mc:Choice>
              <mc:Fallback>
                <p:oleObj name="文档" r:id="rId3" imgW="11924582" imgH="257352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260" y="131614"/>
                        <a:ext cx="118999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346009" y="97276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32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99188" y="97281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</a:t>
            </a:r>
            <a:endParaRPr lang="zh-CN" altLang="en-US" sz="32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428776" y="909514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02520" y="1836907"/>
            <a:ext cx="6474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较浓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=== 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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6239222" y="1773610"/>
            <a:ext cx="252028" cy="261610"/>
          </a:xfrm>
          <a:prstGeom prst="triangl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637706"/>
            <a:ext cx="12194933" cy="4220294"/>
            <a:chOff x="0" y="2637706"/>
            <a:chExt cx="12194933" cy="4220294"/>
          </a:xfrm>
        </p:grpSpPr>
        <p:sp>
          <p:nvSpPr>
            <p:cNvPr id="5" name="矩形 4"/>
            <p:cNvSpPr/>
            <p:nvPr/>
          </p:nvSpPr>
          <p:spPr>
            <a:xfrm>
              <a:off x="0" y="6663993"/>
              <a:ext cx="12194933" cy="194007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kern="100" dirty="0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" t="32790" r="2725" b="5535"/>
            <a:stretch/>
          </p:blipFill>
          <p:spPr>
            <a:xfrm>
              <a:off x="694606" y="2637706"/>
              <a:ext cx="10873208" cy="414112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315770" y="3647559"/>
              <a:ext cx="14670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b="1" kern="1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/>
                  <a:ea typeface="华文细黑"/>
                  <a:cs typeface="Times New Roman"/>
                </a:rPr>
                <a:t>NaOH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5941044" y="1709986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8" grpId="0"/>
      <p:bldP spid="9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890" y="726936"/>
            <a:ext cx="11010769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的氨水，则该溶液中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吗？为什么？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不是。溶液中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的浓度和为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。注意：通常认为氨水中的溶质是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为什么蘸有浓氨水和浓盐酸的两支玻璃棒靠近时会产生白烟？蘸有浓氨水和浓硫酸的两支玻璃棒靠近时是否也产生白烟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氨水和浓盐酸均有挥发性，挥发出来的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在空气中相遇，化合生成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固体小颗粒，即为白烟。浓硫酸没有挥发性，故不可能形成白烟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907583"/>
              </p:ext>
            </p:extLst>
          </p:nvPr>
        </p:nvGraphicFramePr>
        <p:xfrm>
          <a:off x="5387826" y="2136563"/>
          <a:ext cx="4270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75" name="文档" r:id="rId3" imgW="424881" imgH="684654" progId="Word.Document.12">
                  <p:embed/>
                </p:oleObj>
              </mc:Choice>
              <mc:Fallback>
                <p:oleObj name="文档" r:id="rId3" imgW="424881" imgH="684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7826" y="2136563"/>
                        <a:ext cx="42703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478582" y="261442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7506" y="909514"/>
            <a:ext cx="1123034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受热变成气体，气体遇冷又变为固态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；固态碘受热变成蒸气，蒸气遇冷又变成固态碘，这两种现象的本质是否相同？请说明判断的理由。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不相同。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固体受热分解生成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，发生了化学变化；固态碘受热升华成为碘蒸气，是物理变化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-162098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氮有多种价态的氧化物：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完成下表中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的比较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23495"/>
              </p:ext>
            </p:extLst>
          </p:nvPr>
        </p:nvGraphicFramePr>
        <p:xfrm>
          <a:off x="910630" y="1917626"/>
          <a:ext cx="10369153" cy="2560320"/>
        </p:xfrm>
        <a:graphic>
          <a:graphicData uri="http://schemas.openxmlformats.org/drawingml/2006/table">
            <a:tbl>
              <a:tblPr/>
              <a:tblGrid>
                <a:gridCol w="1198415"/>
                <a:gridCol w="2388932"/>
                <a:gridCol w="3390903"/>
                <a:gridCol w="3390903"/>
              </a:tblGrid>
              <a:tr h="58844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颜色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红棕色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毒性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</a:t>
                      </a: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与水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溶且能与水反应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166115"/>
              </p:ext>
            </p:extLst>
          </p:nvPr>
        </p:nvGraphicFramePr>
        <p:xfrm>
          <a:off x="910630" y="4497214"/>
          <a:ext cx="10369152" cy="2288272"/>
        </p:xfrm>
        <a:graphic>
          <a:graphicData uri="http://schemas.openxmlformats.org/drawingml/2006/table">
            <a:tbl>
              <a:tblPr/>
              <a:tblGrid>
                <a:gridCol w="1186036"/>
                <a:gridCol w="2414364"/>
                <a:gridCol w="3384376"/>
                <a:gridCol w="3384376"/>
              </a:tblGrid>
              <a:tr h="100811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2NO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spc="-8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=2NO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9361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spc="-8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2HNO</a:t>
                      </a:r>
                      <a:r>
                        <a:rPr lang="en-US" sz="2800" b="1" kern="100" baseline="-250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735166" y="2757230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30642" y="2757776"/>
            <a:ext cx="11690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26694" y="3356140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216950" y="3350186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07346" y="3940588"/>
            <a:ext cx="162396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83438" y="3940588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65154" y="4841270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42014" y="5687442"/>
            <a:ext cx="2880320" cy="1024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487" y="794172"/>
            <a:ext cx="11457851" cy="34532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氨与铵盐的性质及应用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关于氨的下列叙述中，错误的是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氨易液化，因此可用来作制冷剂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氨溶解于水显弱碱性，因此可使酚酞溶液变为红色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氨气遇到浓盐酸、硫酸都会发生反应，产生白烟现象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，同时还可能产生白烟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现象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1755" y="1210246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78536" y="3061043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937426" y="365801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9" name="矩形 18"/>
          <p:cNvSpPr/>
          <p:nvPr/>
        </p:nvSpPr>
        <p:spPr>
          <a:xfrm>
            <a:off x="766614" y="4293890"/>
            <a:ext cx="44469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3Cl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==N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+6HCl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08777" y="4293890"/>
            <a:ext cx="3654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HCl+NH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==NH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51709" y="4941962"/>
            <a:ext cx="7735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用蘸有浓氨水的玻璃棒检验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Cl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泄露的管道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  <p:bldP spid="20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264" y="189434"/>
            <a:ext cx="1214015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所有铵盐受热均可以分解，但产物不一定有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铵盐分解不一定产生氨气，如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400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以上分解生成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在盛有硫酸亚铁铵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[(NH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Fe(SO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溶液的试管中，滴加少量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，在试管口用湿润的红色石蕊试纸检验，试纸变蓝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+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更易结合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，因而加入少量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不会产生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铵盐都易溶于水，其水溶液均呈酸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等溶液均呈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碱性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62958" y="8268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1510" y="4717164"/>
            <a:ext cx="3403496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COONH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中性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45307" y="4717164"/>
            <a:ext cx="2286203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酸性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43328" y="5355426"/>
            <a:ext cx="248818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碱性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241332" y="2839863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60604" y="3411210"/>
            <a:ext cx="369524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浓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溶液，且加热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58608" y="2277666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23398" y="909514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7535366" y="3565099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23198" y="4941962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3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7143" y="981522"/>
            <a:ext cx="11210671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下列关于氨水的说法中，不正确的是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氨水和液氨不同，氨水是混合物，液氨是纯净物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氨水中物质的量浓度最大的粒子是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氨水显弱碱性，是弱电解质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的物质的量浓度之和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16996"/>
              </p:ext>
            </p:extLst>
          </p:nvPr>
        </p:nvGraphicFramePr>
        <p:xfrm>
          <a:off x="6336290" y="3648721"/>
          <a:ext cx="5016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91" name="文档" r:id="rId3" imgW="502237" imgH="710666" progId="Word.Document.12">
                  <p:embed/>
                </p:oleObj>
              </mc:Choice>
              <mc:Fallback>
                <p:oleObj name="文档" r:id="rId3" imgW="502237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6290" y="3648721"/>
                        <a:ext cx="5016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64754" y="308048"/>
            <a:ext cx="11163300" cy="942304"/>
            <a:chOff x="422693" y="3822849"/>
            <a:chExt cx="11163300" cy="727497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8172957"/>
                </p:ext>
              </p:extLst>
            </p:nvPr>
          </p:nvGraphicFramePr>
          <p:xfrm>
            <a:off x="422693" y="3918248"/>
            <a:ext cx="11163300" cy="632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92" name="文档" r:id="rId5" imgW="11186532" imgH="747153" progId="Word.Document.12">
                    <p:embed/>
                  </p:oleObj>
                </mc:Choice>
                <mc:Fallback>
                  <p:oleObj name="文档" r:id="rId5" imgW="11186532" imgH="74715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22693" y="3918248"/>
                          <a:ext cx="11163300" cy="6320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4"/>
            <p:cNvSpPr/>
            <p:nvPr/>
          </p:nvSpPr>
          <p:spPr>
            <a:xfrm>
              <a:off x="2134766" y="3822851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0000FF"/>
                  </a:solidFill>
                </a:rPr>
                <a:t>⇌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278400" y="3822849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0000FF"/>
                  </a:solidFill>
                </a:rPr>
                <a:t>⇌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8255446" y="171379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9" name="矩形 18"/>
          <p:cNvSpPr/>
          <p:nvPr/>
        </p:nvSpPr>
        <p:spPr>
          <a:xfrm>
            <a:off x="8722240" y="2349674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2206774" y="437809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1" name="矩形 20"/>
          <p:cNvSpPr/>
          <p:nvPr/>
        </p:nvSpPr>
        <p:spPr>
          <a:xfrm>
            <a:off x="4994512" y="30625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29821" y="3069754"/>
            <a:ext cx="64700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 smtClean="0">
                <a:solidFill>
                  <a:srgbClr val="FF0000"/>
                </a:solidFill>
              </a:rPr>
              <a:t>氨水是混合物，</a:t>
            </a:r>
            <a:r>
              <a:rPr lang="en-US" altLang="zh-CN" sz="3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3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3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en-US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才是电解质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35623" y="87560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1657488"/>
            <a:ext cx="11053228" cy="31392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4.(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氢化铵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与氯化铵的结构相似，写出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溶液处理过的舞台幕布下不易着火，其原因是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62758" y="2762558"/>
            <a:ext cx="5330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1906" y="4058702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解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吸热，使温度降低，且产生的气体隔绝了空气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76828" y="3444538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4806" y="1574275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820" y="1557586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8130" y="23496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8902" y="2358385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7444" y="235838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2" grpId="0"/>
      <p:bldP spid="15" grpId="0"/>
      <p:bldP spid="16" grpId="0"/>
      <p:bldP spid="18" grpId="0"/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40545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有关喷泉实验的考查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喷泉实验是中学化学的一个重要性质实验，也是一种自然现象。其产生原因是存在压强差。试根据下图，回答下列问题：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G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9" y="2620973"/>
            <a:ext cx="7568090" cy="340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2251" y="405458"/>
            <a:ext cx="11275398" cy="516446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图甲为化学教学中所用的喷泉实验装置。在烧瓶中充满干燥气体，胶头滴管及烧杯中盛有液体。下列组合中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不可能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填字母，下同。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			D.CO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在图乙的锥形瓶中，分别加入足量的下列物质，反应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稀盐酸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9246" y="1487319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20931" y="3719567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953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GD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0" r="41341"/>
          <a:stretch/>
        </p:blipFill>
        <p:spPr bwMode="auto">
          <a:xfrm>
            <a:off x="9623598" y="2230051"/>
            <a:ext cx="2448272" cy="436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3070870" y="5520928"/>
            <a:ext cx="668163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产生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气体，使锥形瓶内压强增大</a:t>
            </a:r>
            <a:endParaRPr lang="en-US" altLang="zh-CN" sz="3200" b="1" kern="100" dirty="0" smtClean="0">
              <a:solidFill>
                <a:srgbClr val="FF0000"/>
              </a:solidFill>
              <a:latin typeface="Times New Roman"/>
              <a:ea typeface="华文细黑"/>
            </a:endParaRPr>
          </a:p>
          <a:p>
            <a:pPr algn="ctr"/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形成喷泉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942632"/>
            <a:ext cx="954593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在图乙的锥形瓶外放一水槽，锥形瓶中加入酒精，水槽中加入冷水后，再加入足量的下列物质，结果也产生了喷泉。水槽中加入的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物质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不可能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城市中常见的人造喷泉及火山爆发原理与上述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装置的原理相似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75127" y="2277666"/>
            <a:ext cx="576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87494" y="414987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乙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25977" y="364581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溶解吸热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pic>
        <p:nvPicPr>
          <p:cNvPr id="16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0" r="41341"/>
          <a:stretch/>
        </p:blipFill>
        <p:spPr bwMode="auto">
          <a:xfrm>
            <a:off x="9978882" y="14697"/>
            <a:ext cx="2237004" cy="399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6671270" y="2259663"/>
            <a:ext cx="35283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放热，使乙醇挥发，压强增大，形成喷泉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0408" y="-2659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如果只提供如图丙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烧瓶内充满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的装置，引发喷泉的方法是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439" y="570440"/>
            <a:ext cx="1112087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打开止水夹，用手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或热毛巾等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将烧瓶捂热，氨气受热膨胀，赶出玻璃导管内的空气，氨气与水接触，即发生喷泉或烧瓶上覆盖冷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毛巾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或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淋洒冷水，使烧瓶内温度降低，压强减小，从而引发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喷泉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  </a:t>
            </a:r>
            <a:r>
              <a:rPr lang="zh-CN" altLang="zh-CN" sz="2800" b="1" kern="100" dirty="0" smtClean="0">
                <a:latin typeface="Times New Roman"/>
                <a:ea typeface="华文细黑"/>
              </a:rPr>
              <a:t>或</a:t>
            </a:r>
            <a:r>
              <a:rPr lang="zh-CN" altLang="zh-CN" sz="2800" b="1" kern="100" dirty="0">
                <a:latin typeface="Times New Roman"/>
                <a:ea typeface="华文细黑"/>
              </a:rPr>
              <a:t>在烧瓶上涂抹无水乙醇，由于乙醇挥发带走热量使烧瓶内温度降低，压强减小，引发喷泉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4" t="4051"/>
          <a:stretch/>
        </p:blipFill>
        <p:spPr bwMode="auto">
          <a:xfrm>
            <a:off x="6745728" y="3232666"/>
            <a:ext cx="2661846" cy="365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r="73385"/>
          <a:stretch/>
        </p:blipFill>
        <p:spPr bwMode="auto">
          <a:xfrm>
            <a:off x="4150990" y="3269607"/>
            <a:ext cx="2313876" cy="361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2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1462" y="39770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同温同压下，两个等体积的干燥圆底烧瓶中分别充满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进行喷泉实验，如图所示，经充分反应后，瓶内溶液的物质的量浓度为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93200" name="Picture 16" descr="GD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73" y="2205971"/>
            <a:ext cx="5055737" cy="289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01462" y="5158299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&lt;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不能确定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4627" y="1847359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528266"/>
            <a:ext cx="11053228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假设两个烧瓶内均充有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气体，烧瓶容积为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49990"/>
              </p:ext>
            </p:extLst>
          </p:nvPr>
        </p:nvGraphicFramePr>
        <p:xfrm>
          <a:off x="700930" y="1108830"/>
          <a:ext cx="109728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0" name="文档" r:id="rId3" imgW="10974557" imgH="1271180" progId="Word.Document.12">
                  <p:embed/>
                </p:oleObj>
              </mc:Choice>
              <mc:Fallback>
                <p:oleObj name="文档" r:id="rId3" imgW="10974557" imgH="12711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930" y="1108830"/>
                        <a:ext cx="109728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29232"/>
              </p:ext>
            </p:extLst>
          </p:nvPr>
        </p:nvGraphicFramePr>
        <p:xfrm>
          <a:off x="698500" y="2015034"/>
          <a:ext cx="10972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1" name="文档" r:id="rId5" imgW="10974557" imgH="1785997" progId="Word.Document.12">
                  <p:embed/>
                </p:oleObj>
              </mc:Choice>
              <mc:Fallback>
                <p:oleObj name="文档" r:id="rId5" imgW="10974557" imgH="17859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500" y="2015034"/>
                        <a:ext cx="10972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688605"/>
              </p:ext>
            </p:extLst>
          </p:nvPr>
        </p:nvGraphicFramePr>
        <p:xfrm>
          <a:off x="698500" y="3624610"/>
          <a:ext cx="109728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2" name="文档" r:id="rId7" imgW="10974557" imgH="1207729" progId="Word.Document.12">
                  <p:embed/>
                </p:oleObj>
              </mc:Choice>
              <mc:Fallback>
                <p:oleObj name="文档" r:id="rId7" imgW="10974557" imgH="120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00" y="3624610"/>
                        <a:ext cx="109728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926450"/>
              </p:ext>
            </p:extLst>
          </p:nvPr>
        </p:nvGraphicFramePr>
        <p:xfrm>
          <a:off x="624456" y="4560714"/>
          <a:ext cx="109728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3" name="文档" r:id="rId9" imgW="10974557" imgH="1925877" progId="Word.Document.12">
                  <p:embed/>
                </p:oleObj>
              </mc:Choice>
              <mc:Fallback>
                <p:oleObj name="文档" r:id="rId9" imgW="10974557" imgH="19258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4456" y="4560714"/>
                        <a:ext cx="109728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3370" y="1269554"/>
            <a:ext cx="11163760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俗话说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雷雨发庄稼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，这说明雷雨中含有能被植物吸收利用的化合态的氮。请写出三个有关的化学方程式：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675368"/>
              </p:ext>
            </p:extLst>
          </p:nvPr>
        </p:nvGraphicFramePr>
        <p:xfrm>
          <a:off x="1126654" y="2574276"/>
          <a:ext cx="39957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文档" r:id="rId3" imgW="3992140" imgH="862196" progId="Word.Document.12">
                  <p:embed/>
                </p:oleObj>
              </mc:Choice>
              <mc:Fallback>
                <p:oleObj name="文档" r:id="rId3" imgW="3992140" imgH="8621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6654" y="2574276"/>
                        <a:ext cx="3995738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51871" y="3475158"/>
            <a:ext cx="3094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8695" y="4087992"/>
            <a:ext cx="4670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 bwMode="auto">
          <a:xfrm>
            <a:off x="406574" y="5818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2" name="矩形 1"/>
          <p:cNvSpPr/>
          <p:nvPr/>
        </p:nvSpPr>
        <p:spPr>
          <a:xfrm>
            <a:off x="694606" y="4797946"/>
            <a:ext cx="109452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t">
              <a:lnSpc>
                <a:spcPct val="125000"/>
              </a:lnSpc>
            </a:pP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的硝酸随雨水落下，与土壤中的矿物质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作用，生成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易被植物吸收的硝酸盐，给农作物补充氮肥。</a:t>
            </a:r>
          </a:p>
        </p:txBody>
      </p:sp>
    </p:spTree>
    <p:extLst>
      <p:ext uri="{BB962C8B-B14F-4D97-AF65-F5344CB8AC3E}">
        <p14:creationId xmlns:p14="http://schemas.microsoft.com/office/powerpoint/2010/main" val="42094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9625" y="117426"/>
            <a:ext cx="1150203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氨气的实验室制法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某学习兴趣小组探究氨气的制取实验：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甲同学拟用下列实验方法制备氨气，其中合理的是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将氯化铵固体加热分解收集产生的气体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将浓氨水滴入氢氧化钠固体中，收集产生的气体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将碳酸氢铵加热分解产生的气体用碱石灰干燥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将氯化铵稀溶液滴入氢氧化钠固体中，收集产生的气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加热氯化铵产生氯化氢和氨气，遇冷又转化为氯化铵固体，不能制取氨气，用浓氨水与氢氧化钠固体混合制氨气时，将氨水滴入氢氧化钠固体中更方便操作，而且节约氨水的用量。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49269" y="1532186"/>
            <a:ext cx="683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BC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34766" y="4043958"/>
            <a:ext cx="122413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22704" y="219694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33512" y="4075606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20700" y="279391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7823398" y="344198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8" name="矩形 17"/>
          <p:cNvSpPr/>
          <p:nvPr/>
        </p:nvSpPr>
        <p:spPr>
          <a:xfrm>
            <a:off x="8292708" y="3429794"/>
            <a:ext cx="3820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被碱石灰吸收掉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611673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根据上述正确的原理，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该同学欲用下列常见的实验室制气装置制取氨气，适宜的装置是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4082" name="Picture 2" descr="HX2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02" y="2156663"/>
            <a:ext cx="7526913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44070" y="4822358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将浓氨水滴入氢氧化钠固体制氨气用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装置，将碳酸氢铵加热分解，产生的气体用碱石灰干燥制氨气选用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89090" y="1378361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CD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994222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气体的性质是气体收集方法选择的主要依据。下列性质与收集方法无关的是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热稳定性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收集气体可采用排空气法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密度、气体不能被氧气氧化等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，也可采用排水法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不易溶于水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，与其他性质无关。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6814" y="171430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②④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9474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下图是甲同学设计收集氨气的几种装置，其中可行的是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，集气的原理是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75106" name="Picture 2" descr="HX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2" y="2925738"/>
            <a:ext cx="7917261" cy="233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8762" y="5446018"/>
            <a:ext cx="11163760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氨气极易溶于水，故采用向下排空气法收集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71670" y="561668"/>
            <a:ext cx="470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974" y="1138238"/>
            <a:ext cx="11120877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用氨气密度小于空气，采用短管进氨气，长管出空气，即可收集氨气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053582" y="4094304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887294" y="2997746"/>
            <a:ext cx="827014" cy="15009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127654" y="2361868"/>
            <a:ext cx="11256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4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4000" b="1" baseline="-250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10055646" y="3069754"/>
            <a:ext cx="113453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93207" y="3645818"/>
            <a:ext cx="1457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向上排空气法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16" grpId="0" animBg="1"/>
      <p:bldP spid="17" grpId="0" animBg="1"/>
      <p:bldP spid="18" grpId="0"/>
      <p:bldP spid="2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942632"/>
            <a:ext cx="931801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原理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教材中喷泉实验装置如右图所示。实验操作是打开橡皮管上的夹子，挤压滴管的胶头，则烧杯中的水由玻璃管进入烧瓶，形成喷泉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因为烧瓶内气体易溶于水或易与水反应，使瓶内压强减小，形成压强差，大气压将烧杯中的水压入烧瓶而形成喷泉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176130" name="Picture 2" descr="hx2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638" y="1963148"/>
            <a:ext cx="1507032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7" name="矩形 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118" y="-151337"/>
            <a:ext cx="1118508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能形成喷泉的条件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从原理上讲，气体要易溶于水或易与水反应，以形成足够大的压强差；从实验条件上讲，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烧瓶内气体要充满，气体和仪器均要干燥，装置的气密性要好。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中学化学中常见的能形成喷泉实验的气体和吸收剂如下表：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98608"/>
              </p:ext>
            </p:extLst>
          </p:nvPr>
        </p:nvGraphicFramePr>
        <p:xfrm>
          <a:off x="982638" y="3330446"/>
          <a:ext cx="10225136" cy="2603644"/>
        </p:xfrm>
        <a:graphic>
          <a:graphicData uri="http://schemas.openxmlformats.org/drawingml/2006/table">
            <a:tbl>
              <a:tblPr/>
              <a:tblGrid>
                <a:gridCol w="1332061"/>
                <a:gridCol w="2268339"/>
                <a:gridCol w="1728192"/>
                <a:gridCol w="2664296"/>
                <a:gridCol w="2232248"/>
              </a:tblGrid>
              <a:tr h="13234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吸收剂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盐酸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椭圆 1"/>
          <p:cNvSpPr/>
          <p:nvPr/>
        </p:nvSpPr>
        <p:spPr>
          <a:xfrm>
            <a:off x="6311230" y="3213770"/>
            <a:ext cx="2736304" cy="280831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111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22798" y="6022082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通常这些气体在尾气处理时，要考虑防倒吸；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356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537890" y="2663535"/>
            <a:ext cx="11463395" cy="9880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四</a:t>
            </a:r>
            <a:r>
              <a:rPr lang="zh-CN" altLang="en-US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氮</a:t>
            </a: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及其重要化合物的综合应用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36906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76" name="Picture 20" descr="去年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24" y="1485578"/>
            <a:ext cx="7200509" cy="264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3537" y="4382119"/>
            <a:ext cx="10901751" cy="6578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>
                <a:latin typeface="Times New Roman"/>
                <a:ea typeface="华文细黑"/>
                <a:cs typeface="Times New Roman"/>
              </a:rPr>
              <a:t>　箭头指出可体现物质的性质，指向可寻找该物质的制备方法。</a:t>
            </a:r>
            <a:endParaRPr lang="zh-CN" altLang="zh-CN" sz="2800" kern="10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031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837506"/>
            <a:ext cx="11232086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氮及其化合物的转化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是一种重要的化工原料，可以制备一系列物质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。下列有关表述正确的是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9202" name="Picture 2" descr="去年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2781722"/>
            <a:ext cx="867234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82838" y="5229994"/>
            <a:ext cx="8501258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4586" y="5302002"/>
            <a:ext cx="23402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侯氏制碱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法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8417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800357"/>
            <a:ext cx="109897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都是常用的化肥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受热时都易分解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在一定条件下可发生氧化还原反应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图中所涉及的盐类物质均可以水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不能用作肥料，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很稳定，受热时不易分解，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是强酸强碱盐，不水解，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3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50590" y="613346"/>
            <a:ext cx="921702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与溴蒸气？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在性质上有不少相似性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   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均具有氧化性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溶于水均有酸生成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均可与碱反应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均为红棕色等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所以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不能用淀粉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溶液来鉴别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但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二者性质又有差别，可以用下列方法鉴别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用水洗法。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42878" y="45418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否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淀粉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来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鉴别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？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54646" y="45418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均呈红棕色，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5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137" y="45418"/>
            <a:ext cx="1132277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在下列物质转化中，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正盐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的相对分子质量比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的相对分子质量大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无论是强酸还是强碱时，都有如下的转化关系：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327440"/>
              </p:ext>
            </p:extLst>
          </p:nvPr>
        </p:nvGraphicFramePr>
        <p:xfrm>
          <a:off x="3281486" y="1485578"/>
          <a:ext cx="5334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4" name="文档" r:id="rId3" imgW="5334878" imgH="1104520" progId="Word.Document.12">
                  <p:embed/>
                </p:oleObj>
              </mc:Choice>
              <mc:Fallback>
                <p:oleObj name="文档" r:id="rId3" imgW="5334878" imgH="11045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486" y="1485578"/>
                        <a:ext cx="53340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137" y="2366371"/>
            <a:ext cx="11322778" cy="471626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均含同一种元素；当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均含另外同一种元素。请回答：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86694" y="3429794"/>
            <a:ext cx="1584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7254" y="3429793"/>
            <a:ext cx="1008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7014" y="3429794"/>
            <a:ext cx="720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798006"/>
              </p:ext>
            </p:extLst>
          </p:nvPr>
        </p:nvGraphicFramePr>
        <p:xfrm>
          <a:off x="2814438" y="4653930"/>
          <a:ext cx="107696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5" name="文档" r:id="rId5" imgW="10900114" imgH="1164754" progId="Word.Document.12">
                  <p:embed/>
                </p:oleObj>
              </mc:Choice>
              <mc:Fallback>
                <p:oleObj name="文档" r:id="rId5" imgW="10900114" imgH="1164754" progId="Word.Document.12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438" y="4653930"/>
                        <a:ext cx="1076960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4007952" y="4149874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75638" y="5374010"/>
            <a:ext cx="1255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958051"/>
              </p:ext>
            </p:extLst>
          </p:nvPr>
        </p:nvGraphicFramePr>
        <p:xfrm>
          <a:off x="3502918" y="5956027"/>
          <a:ext cx="107696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6" name="文档" r:id="rId7" imgW="10900114" imgH="1169426" progId="Word.Document.12">
                  <p:embed/>
                </p:oleObj>
              </mc:Choice>
              <mc:Fallback>
                <p:oleObj name="文档" r:id="rId7" imgW="10900114" imgH="1169426" progId="Word.Document.12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918" y="5956027"/>
                        <a:ext cx="1076960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5951190" y="1629594"/>
            <a:ext cx="720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99062" y="1616894"/>
            <a:ext cx="720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534" y="3717826"/>
            <a:ext cx="12071871" cy="309634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49040" y="4783432"/>
            <a:ext cx="1749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36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36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098237" y="4417589"/>
            <a:ext cx="1296144" cy="67449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2098237" y="5180625"/>
            <a:ext cx="1296144" cy="605116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87547" y="4216079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22373" y="4000055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99434" y="5429763"/>
            <a:ext cx="103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245" y="5429763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/>
          <p:cNvCxnSpPr>
            <a:stCxn id="24" idx="3"/>
          </p:cNvCxnSpPr>
          <p:nvPr/>
        </p:nvCxnSpPr>
        <p:spPr>
          <a:xfrm>
            <a:off x="4276480" y="4323221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5749156" y="4317115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7642853" y="4323221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257491" y="395825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691673" y="3958254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614960" y="3957075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4294482" y="5734353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968668" y="5728247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7765380" y="5728247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167000" y="5369386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827826" y="5369386"/>
            <a:ext cx="103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686968" y="5368207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02385" y="373758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29801" y="373234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61649" y="5143472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65864" y="373234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50023" y="5134761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09680" y="5128958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9530981" y="4315054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0388778" y="3957074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01028" y="3717826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4076700" y="4560292"/>
            <a:ext cx="2882900" cy="531792"/>
          </a:xfrm>
          <a:custGeom>
            <a:avLst/>
            <a:gdLst>
              <a:gd name="connsiteX0" fmla="*/ 0 w 2882900"/>
              <a:gd name="connsiteY0" fmla="*/ 0 h 368300"/>
              <a:gd name="connsiteX1" fmla="*/ 1536700 w 2882900"/>
              <a:gd name="connsiteY1" fmla="*/ 368300 h 368300"/>
              <a:gd name="connsiteX2" fmla="*/ 2882900 w 2882900"/>
              <a:gd name="connsiteY2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900" h="368300">
                <a:moveTo>
                  <a:pt x="0" y="0"/>
                </a:moveTo>
                <a:cubicBezTo>
                  <a:pt x="528108" y="184150"/>
                  <a:pt x="1056217" y="368300"/>
                  <a:pt x="1536700" y="368300"/>
                </a:cubicBezTo>
                <a:cubicBezTo>
                  <a:pt x="2017183" y="368300"/>
                  <a:pt x="2450041" y="184150"/>
                  <a:pt x="2882900" y="0"/>
                </a:cubicBezTo>
              </a:path>
            </a:pathLst>
          </a:custGeom>
          <a:noFill/>
          <a:ln w="31750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311271" y="4501203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0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7" grpId="0"/>
      <p:bldP spid="18" grpId="0"/>
      <p:bldP spid="19" grpId="0" animBg="1"/>
      <p:bldP spid="19" grpId="1" animBg="1"/>
      <p:bldP spid="20" grpId="0"/>
      <p:bldP spid="20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30" grpId="0"/>
      <p:bldP spid="30" grpId="1"/>
      <p:bldP spid="31" grpId="0"/>
      <p:bldP spid="31" grpId="1"/>
      <p:bldP spid="32" grpId="0"/>
      <p:bldP spid="32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6" grpId="0"/>
      <p:bldP spid="46" grpId="1"/>
      <p:bldP spid="47" grpId="0"/>
      <p:bldP spid="47" grpId="1"/>
      <p:bldP spid="48" grpId="0" animBg="1"/>
      <p:bldP spid="48" grpId="1" animBg="1"/>
      <p:bldP spid="49" grpId="0"/>
      <p:bldP spid="49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5" name="Picture 3" descr="去年9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2311850"/>
            <a:ext cx="9916364" cy="327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04054" y="-145339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含氮物质的性质与实验综合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实验室模拟合成氨和氨催化氧化的流程如下：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2274" name="Picture 2" descr="去年9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87" y="1197546"/>
            <a:ext cx="8061291" cy="1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5533528" y="5572031"/>
            <a:ext cx="50261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气体的预混合，控制气体流速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208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1274" y="1701602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已知实验室可用饱和亚硝酸钠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溶液与饱和氯化铵溶液经加热后反应制取氮气。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从图中选择制取气体的合适装置：氮气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氮气和氢气通过甲装置，甲装置的作用除了将气体混合外，还有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氨合成器出来经冷却的气体连续通入乙装置的水中吸收氨，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发生倒吸，原因是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85434" y="309072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78012" y="313086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3917" y="434846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48930" y="4348467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控制氢气和氮气的流速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2014" y="563220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不会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20806" y="5611000"/>
            <a:ext cx="4151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因为混合气体中含有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4081" y="625907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量难溶于水的氮气、氢气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8" name="Picture 3" descr="去年93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70" y="-26590"/>
            <a:ext cx="6048672" cy="199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6959302" y="4149210"/>
            <a:ext cx="4609500" cy="1138501"/>
            <a:chOff x="851" y="1749"/>
            <a:chExt cx="2178" cy="717"/>
          </a:xfrm>
        </p:grpSpPr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851" y="1888"/>
              <a:ext cx="2178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N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+  3H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               </a:t>
              </a:r>
              <a:r>
                <a:rPr kumimoji="1" lang="en-US" altLang="zh-CN" sz="3300" b="1" dirty="0" smtClean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2NH</a:t>
              </a:r>
              <a:r>
                <a:rPr kumimoji="1" lang="en-US" altLang="zh-CN" sz="3300" b="1" baseline="-25000" dirty="0" smtClean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3</a:t>
              </a:r>
              <a:endParaRPr kumimoji="1" lang="en-US" altLang="zh-CN" sz="3300" b="1" baseline="-25000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endParaRP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1476" y="1749"/>
              <a:ext cx="1178" cy="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ts val="12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高温高压</a:t>
              </a:r>
            </a:p>
            <a:p>
              <a:pPr algn="ctr" eaLnBrk="1" hangingPunct="1">
                <a:spcBef>
                  <a:spcPts val="12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催化剂 </a:t>
              </a: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1749" y="2069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V="1">
              <a:off x="1749" y="2114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1749" y="2114"/>
              <a:ext cx="136" cy="46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2293" y="2013"/>
              <a:ext cx="136" cy="48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23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  <p:bldP spid="12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8070" y="-26590"/>
            <a:ext cx="11163760" cy="434148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用乙装置吸收一段时间氨后，再通入空气，同时将经加热的铂丝插入乙装置的锥形瓶内，能使铂丝保持红热的原因是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，锥形瓶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中还可观察到的现象是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29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写出乙装置中氨氧化的化学方程式：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反应结束后锥形瓶内的溶液中含有的离子为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05378" y="70619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氨的氧化反应是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6893" y="134156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个放热反应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23398" y="132928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有红棕色气体产生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294295"/>
              </p:ext>
            </p:extLst>
          </p:nvPr>
        </p:nvGraphicFramePr>
        <p:xfrm>
          <a:off x="6836346" y="1872705"/>
          <a:ext cx="4818062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4" name="文档" r:id="rId3" imgW="4880174" imgH="1064897" progId="Word.Document.12">
                  <p:embed/>
                </p:oleObj>
              </mc:Choice>
              <mc:Fallback>
                <p:oleObj name="文档" r:id="rId3" imgW="4880174" imgH="10648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6346" y="1872705"/>
                        <a:ext cx="4818062" cy="104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407288"/>
              </p:ext>
            </p:extLst>
          </p:nvPr>
        </p:nvGraphicFramePr>
        <p:xfrm>
          <a:off x="10130408" y="2976017"/>
          <a:ext cx="1001713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5" name="文档" r:id="rId5" imgW="1030654" imgH="706936" progId="Word.Document.12">
                  <p:embed/>
                </p:oleObj>
              </mc:Choice>
              <mc:Fallback>
                <p:oleObj name="文档" r:id="rId5" imgW="1030654" imgH="7069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30408" y="2976017"/>
                        <a:ext cx="1001713" cy="681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19149"/>
              </p:ext>
            </p:extLst>
          </p:nvPr>
        </p:nvGraphicFramePr>
        <p:xfrm>
          <a:off x="986408" y="3573810"/>
          <a:ext cx="120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6" name="文档" r:id="rId7" imgW="1230655" imgH="925450" progId="Word.Document.12">
                  <p:embed/>
                </p:oleObj>
              </mc:Choice>
              <mc:Fallback>
                <p:oleObj name="文档" r:id="rId7" imgW="1230655" imgH="9254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6408" y="3573810"/>
                        <a:ext cx="12065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3" descr="去年93B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1" t="32657" r="-161"/>
          <a:stretch/>
        </p:blipFill>
        <p:spPr bwMode="auto">
          <a:xfrm>
            <a:off x="5951190" y="3456824"/>
            <a:ext cx="2232248" cy="314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4969577" y="3658012"/>
            <a:ext cx="11256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4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4000" b="1" baseline="-250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7221934" y="3645312"/>
            <a:ext cx="0" cy="8519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247334" y="3513996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4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4000" b="1" baseline="-25000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412558" y="4437906"/>
            <a:ext cx="864096" cy="804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曲线连接符 20"/>
          <p:cNvCxnSpPr>
            <a:stCxn id="8" idx="6"/>
          </p:cNvCxnSpPr>
          <p:nvPr/>
        </p:nvCxnSpPr>
        <p:spPr>
          <a:xfrm flipV="1">
            <a:off x="8276654" y="4653930"/>
            <a:ext cx="554856" cy="186370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759502" y="428517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催化剂</a:t>
            </a:r>
            <a:endParaRPr lang="zh-CN" altLang="en-US" sz="3200" b="1" baseline="-25000" dirty="0">
              <a:solidFill>
                <a:srgbClr val="FF0000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414686" y="706190"/>
            <a:ext cx="633670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751019" y="5119886"/>
            <a:ext cx="936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endParaRPr lang="zh-CN" altLang="en-US" sz="3200" b="1" baseline="-25000" dirty="0">
              <a:solidFill>
                <a:srgbClr val="0000FF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51390" y="5725542"/>
            <a:ext cx="1255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HNO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endParaRPr lang="zh-CN" altLang="en-US" sz="3200" b="1" baseline="-25000" dirty="0">
              <a:solidFill>
                <a:srgbClr val="0000FF"/>
              </a:solidFill>
            </a:endParaRPr>
          </a:p>
        </p:txBody>
      </p:sp>
      <p:sp>
        <p:nvSpPr>
          <p:cNvPr id="29" name="左大括号 28"/>
          <p:cNvSpPr/>
          <p:nvPr/>
        </p:nvSpPr>
        <p:spPr>
          <a:xfrm flipH="1" flipV="1">
            <a:off x="8975526" y="5378365"/>
            <a:ext cx="326132" cy="715725"/>
          </a:xfrm>
          <a:prstGeom prst="leftBrac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03467" y="5410690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NO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endParaRPr lang="zh-CN" altLang="en-US" sz="3200" b="1" baseline="-25000" dirty="0">
              <a:solidFill>
                <a:srgbClr val="0000FF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445674" y="117426"/>
            <a:ext cx="732274" cy="562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625058" y="766014"/>
            <a:ext cx="1482262" cy="562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7" grpId="0"/>
      <p:bldP spid="19" grpId="0"/>
      <p:bldP spid="8" grpId="0" animBg="1"/>
      <p:bldP spid="22" grpId="0"/>
      <p:bldP spid="26" grpId="0"/>
      <p:bldP spid="27" grpId="0"/>
      <p:bldP spid="29" grpId="0" animBg="1"/>
      <p:bldP spid="30" grpId="0"/>
      <p:bldP spid="32" grpId="0" animBg="1"/>
      <p:bldP spid="3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98747" y="1086648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有关氮及其重要化合物的推断题常以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产生白烟、红棕色气体、无色气体在空气中变为红棕色、能使湿润红色石蕊试纸变为蓝色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等特殊现象为突破口。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不同价态的含氮物质的转化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同一元素的化合价在同一反应中既升高又降低。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3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039642"/>
              </p:ext>
            </p:extLst>
          </p:nvPr>
        </p:nvGraphicFramePr>
        <p:xfrm>
          <a:off x="1490835" y="965572"/>
          <a:ext cx="8132763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32" name="文档" r:id="rId3" imgW="8131972" imgH="5416418" progId="Word.Document.12">
                  <p:embed/>
                </p:oleObj>
              </mc:Choice>
              <mc:Fallback>
                <p:oleObj name="文档" r:id="rId3" imgW="8131972" imgH="54164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0835" y="965572"/>
                        <a:ext cx="8132763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101625" y="3820964"/>
            <a:ext cx="389210" cy="904974"/>
          </a:xfrm>
          <a:custGeom>
            <a:avLst/>
            <a:gdLst>
              <a:gd name="connsiteX0" fmla="*/ 508124 w 508124"/>
              <a:gd name="connsiteY0" fmla="*/ 0 h 762000"/>
              <a:gd name="connsiteX1" fmla="*/ 124 w 508124"/>
              <a:gd name="connsiteY1" fmla="*/ 393700 h 762000"/>
              <a:gd name="connsiteX2" fmla="*/ 470024 w 508124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124" h="762000">
                <a:moveTo>
                  <a:pt x="508124" y="0"/>
                </a:moveTo>
                <a:cubicBezTo>
                  <a:pt x="257299" y="133350"/>
                  <a:pt x="6474" y="266700"/>
                  <a:pt x="124" y="393700"/>
                </a:cubicBezTo>
                <a:cubicBezTo>
                  <a:pt x="-6226" y="520700"/>
                  <a:pt x="231899" y="641350"/>
                  <a:pt x="470024" y="76200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1835" y="3827934"/>
            <a:ext cx="800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3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36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1342679" y="2610411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探究高考　明确考向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8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9013" y="1125538"/>
            <a:ext cx="1173084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我国清代《本草纲目拾遗》中记叙无机药物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种，其中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条目下写道：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性最烈，能蚀五金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其水甚强，五金八石皆能穿滴，惟玻璃可盛。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这里的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卤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能溶解大多数金属和矿物，所以为硝酸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矩形 6"/>
          <p:cNvSpPr/>
          <p:nvPr/>
        </p:nvSpPr>
        <p:spPr>
          <a:xfrm>
            <a:off x="8068450" y="2462342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69945" y="-41691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下列物质见光不会分解的是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D.AgNO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022334"/>
              </p:ext>
            </p:extLst>
          </p:nvPr>
        </p:nvGraphicFramePr>
        <p:xfrm>
          <a:off x="317868" y="4351384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46" name="文档" r:id="rId3" imgW="10949368" imgH="1907130" progId="Word.Document.12">
                  <p:embed/>
                </p:oleObj>
              </mc:Choice>
              <mc:Fallback>
                <p:oleObj name="文档" r:id="rId3" imgW="10949368" imgH="19071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868" y="4351384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372257"/>
              </p:ext>
            </p:extLst>
          </p:nvPr>
        </p:nvGraphicFramePr>
        <p:xfrm>
          <a:off x="293141" y="5921375"/>
          <a:ext cx="10842625" cy="188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47" name="文档" r:id="rId5" imgW="10976589" imgH="1906517" progId="Word.Document.12">
                  <p:embed/>
                </p:oleObj>
              </mc:Choice>
              <mc:Fallback>
                <p:oleObj name="文档" r:id="rId5" imgW="10976589" imgH="1906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141" y="5921375"/>
                        <a:ext cx="10842625" cy="188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17336"/>
              </p:ext>
            </p:extLst>
          </p:nvPr>
        </p:nvGraphicFramePr>
        <p:xfrm>
          <a:off x="276225" y="2162175"/>
          <a:ext cx="10812463" cy="206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48" name="文档" r:id="rId7" imgW="10950977" imgH="2085488" progId="Word.Document.12">
                  <p:embed/>
                </p:oleObj>
              </mc:Choice>
              <mc:Fallback>
                <p:oleObj name="文档" r:id="rId7" imgW="10950977" imgH="20854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225" y="2162175"/>
                        <a:ext cx="10812463" cy="206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38711" y="3493028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在加热时发生分解反应，而在光照时不会分解，正确；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62147" y="-26590"/>
            <a:ext cx="492443" cy="735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27254" y="72828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33902" y="73159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加热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时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发生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分解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6534" y="-64976"/>
            <a:ext cx="12215887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理综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下列关于自然界中氮循环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如下图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6370" name="Picture 2" descr="HX2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06" y="765498"/>
            <a:ext cx="6861367" cy="360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550590" y="4722592"/>
            <a:ext cx="10729192" cy="18035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氮元素均被氧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工业合成氨属于人工固氮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含氮无机物和含氮有机物可相互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转化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碳、氢、氧三种元素也参加了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氮循环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28878" y="-98598"/>
            <a:ext cx="554960" cy="806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247334" y="1053530"/>
            <a:ext cx="158417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曲线连接符 4"/>
          <p:cNvCxnSpPr/>
          <p:nvPr/>
        </p:nvCxnSpPr>
        <p:spPr>
          <a:xfrm>
            <a:off x="8831510" y="1629594"/>
            <a:ext cx="1224136" cy="576064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335566" y="2113208"/>
            <a:ext cx="2646878" cy="662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有机物中的氮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10336" y="4797946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07416" y="4789235"/>
            <a:ext cx="1843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NH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3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50990" y="4278897"/>
            <a:ext cx="415498" cy="735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</a:t>
            </a:r>
            <a:endParaRPr lang="zh-CN" altLang="zh-CN" sz="36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82684" y="4278897"/>
            <a:ext cx="569387" cy="735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-3</a:t>
            </a:r>
            <a:endParaRPr lang="zh-CN" altLang="zh-CN" sz="36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91150" y="4357187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被还原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50590" y="223144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氮氧化物对环境的污染及防治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常见的污染类型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光化学烟雾：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在紫外线作用下，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与碳氢化合物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发生一系列光化学反应，产生了一种有毒的烟雾。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排入大气中后，与水反应生成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，随雨雪降到地面。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破坏臭氧层：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可使平流层中的臭氧减少，导致地面紫外线辐射量增加。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与血红蛋白结合使人中毒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310875" y="4997870"/>
            <a:ext cx="3448627" cy="55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 dirty="0" smtClean="0">
                <a:solidFill>
                  <a:srgbClr val="FF0000"/>
                </a:solidFill>
              </a:rPr>
              <a:t>2O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3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 ======</a:t>
            </a:r>
            <a:r>
              <a:rPr lang="zh-CN" altLang="en-US" sz="29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3O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2</a:t>
            </a:r>
            <a:endParaRPr lang="zh-CN" altLang="en-US" sz="29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88561" y="479462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氟氯烃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3198" y="535791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氮氧化物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55964" y="4653930"/>
            <a:ext cx="1389975" cy="1322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>
            <a:off x="7445382" y="5554059"/>
            <a:ext cx="1962192" cy="30219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9338630" y="5518026"/>
            <a:ext cx="13051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催化剂</a:t>
            </a:r>
            <a:endParaRPr lang="en-US" altLang="zh-CN" sz="29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-98598"/>
            <a:ext cx="5760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408376"/>
              </p:ext>
            </p:extLst>
          </p:nvPr>
        </p:nvGraphicFramePr>
        <p:xfrm>
          <a:off x="622598" y="45419"/>
          <a:ext cx="10981681" cy="3600400"/>
        </p:xfrm>
        <a:graphic>
          <a:graphicData uri="http://schemas.openxmlformats.org/drawingml/2006/table">
            <a:tbl>
              <a:tblPr/>
              <a:tblGrid>
                <a:gridCol w="792088"/>
                <a:gridCol w="3744416"/>
                <a:gridCol w="3131299"/>
                <a:gridCol w="3313878"/>
              </a:tblGrid>
              <a:tr h="1863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步骤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 dirty="0">
                        <a:effectLst/>
                        <a:latin typeface="Times New Roman"/>
                        <a:ea typeface="华文细黑"/>
                        <a:cs typeface="宋体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37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表面产生大量无色气泡，液面上方变为红棕色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表面产生少量红棕色气泡后，迅速停止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接触后，其表面均产生红棕色气泡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7398" name="Picture 6" descr="E:\杨营\2016\一轮\化学\HX227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45" y="253087"/>
            <a:ext cx="1383503" cy="16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7" name="Picture 5" descr="E:\杨营\2016\一轮\化学\HX228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58" y="228829"/>
            <a:ext cx="4496426" cy="16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514586" y="3531438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中气体由无色变为红棕色的化学方程式：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表面形成致密的氧化膜，阻止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进一步反应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中的现象，说明稀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的氧化性强于浓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针对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之间连接电流计，可判断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781276" y="6166098"/>
            <a:ext cx="4258146" cy="674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曲线连接符 14"/>
          <p:cNvCxnSpPr/>
          <p:nvPr/>
        </p:nvCxnSpPr>
        <p:spPr>
          <a:xfrm flipV="1">
            <a:off x="6490118" y="5518026"/>
            <a:ext cx="1261272" cy="64807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693334" y="5214614"/>
            <a:ext cx="4493538" cy="591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电流表偏转可以区分正负极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33733" y="3531438"/>
            <a:ext cx="554960" cy="806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794078" y="2252266"/>
            <a:ext cx="64807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415686" y="423407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10452948" y="488214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8" name="矩形 17"/>
          <p:cNvSpPr/>
          <p:nvPr/>
        </p:nvSpPr>
        <p:spPr>
          <a:xfrm>
            <a:off x="9695606" y="5662042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3" grpId="0"/>
      <p:bldP spid="4" grpId="0" animBg="1"/>
      <p:bldP spid="16" grpId="0"/>
      <p:bldP spid="17" grpId="0"/>
      <p:bldP spid="1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693490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高考涉及氮及其化合物选项正误判断，正确的划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能使酚酞溶液变红，因而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广东理综，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可用于设计喷泉实验，是因为氨气易溶于水。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实验室用锌粒、稀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以及试管、带导管的橡皮塞可制取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具有强氧化性，锌粒与稀硝酸反应不能产生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83623" y="203992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98179" y="394604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837506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由于反应物浓度越大，反应速率越快，因而常温下，相同的铝片中分别加入足量的浓、稀硝酸，浓硝酸中铝片先溶解完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浓硝酸使铝片在常温下钝化。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制二氧化氮时，用水或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溶液吸收尾气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二氧化氮与水反应产生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，不能用水吸收。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68601" y="155758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23398" y="3489102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4030" y="646882"/>
            <a:ext cx="11733225" cy="58107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用湿润的碘化钾淀粉试纸鉴别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(g)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都具有强氧化性，都能使湿润的碘化钾淀粉试纸变蓝。</a:t>
            </a:r>
            <a:endParaRPr lang="en-US" altLang="zh-CN" sz="2800" b="1" kern="100" spc="-2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6)Cu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的离子方程式为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NO    ===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spc="-2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spc="-2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与稀硝酸反应产生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三种物质中，任意两种物质在一定条件下均能发生反应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二者不能反应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311469"/>
              </p:ext>
            </p:extLst>
          </p:nvPr>
        </p:nvGraphicFramePr>
        <p:xfrm>
          <a:off x="7286588" y="2374431"/>
          <a:ext cx="450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4" name="文档" r:id="rId3" imgW="451474" imgH="647303" progId="Word.Document.12">
                  <p:embed/>
                </p:oleObj>
              </mc:Choice>
              <mc:Fallback>
                <p:oleObj name="文档" r:id="rId3" imgW="451474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86588" y="2374431"/>
                        <a:ext cx="450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391350" y="65051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76200" y="232120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0846" y="4546809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474" y="-146781"/>
            <a:ext cx="11275398" cy="7682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kern="100" dirty="0">
                <a:latin typeface="Times New Roman"/>
                <a:ea typeface="华文细黑"/>
                <a:cs typeface="Courier New"/>
              </a:rPr>
              <a:t>6.(2013·</a:t>
            </a:r>
            <a:r>
              <a:rPr lang="zh-CN" altLang="zh-CN" sz="32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3200" kern="100" dirty="0">
                <a:latin typeface="Times New Roman"/>
                <a:ea typeface="华文细黑"/>
                <a:cs typeface="Courier New"/>
              </a:rPr>
              <a:t>28)</a:t>
            </a:r>
            <a:r>
              <a:rPr lang="zh-CN" altLang="zh-CN" sz="3200" kern="100" dirty="0">
                <a:latin typeface="Times New Roman"/>
                <a:ea typeface="华文细黑"/>
                <a:cs typeface="Times New Roman"/>
              </a:rPr>
              <a:t>制备氮化镁的装置示意图如下：</a:t>
            </a:r>
            <a:endParaRPr lang="zh-CN" altLang="zh-CN" sz="11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91490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69" y="1125538"/>
            <a:ext cx="9958537" cy="496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8759502" y="2133650"/>
            <a:ext cx="0" cy="7920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35366" y="15384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再加一个浓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硫酸</a:t>
            </a:r>
          </a:p>
        </p:txBody>
      </p:sp>
      <p:sp>
        <p:nvSpPr>
          <p:cNvPr id="7" name="矩形 6"/>
          <p:cNvSpPr/>
          <p:nvPr/>
        </p:nvSpPr>
        <p:spPr>
          <a:xfrm>
            <a:off x="8903518" y="1989634"/>
            <a:ext cx="26947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防止外界水蒸气进入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2476" y="2186494"/>
            <a:ext cx="564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006974" y="2781722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0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3387422"/>
            <a:ext cx="1127539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974" y="3955768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关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闭分液漏斗活塞，并在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中加入水，微热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，这时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中有气泡冒出，停止加热冷却后，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中插在溶液里的玻璃管形成一段稳定的水柱，则气密性良好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10501" y="542983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分液漏斗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7318" y="60567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圆底烧瓶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24" y="52818"/>
            <a:ext cx="7923226" cy="395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06574" y="1485578"/>
            <a:ext cx="11388152" cy="22775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，是否可以把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的位置对调并说明理由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20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中发生反应的化学方程式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9068" y="1598217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除去氧气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及氮氧化物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07665" y="158551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除去水蒸气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25132" y="2208189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不能，对调后无法除去水蒸气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049007"/>
              </p:ext>
            </p:extLst>
          </p:nvPr>
        </p:nvGraphicFramePr>
        <p:xfrm>
          <a:off x="5970512" y="2731409"/>
          <a:ext cx="32210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42" name="文档" r:id="rId3" imgW="3228824" imgH="849617" progId="Word.Document.12">
                  <p:embed/>
                </p:oleObj>
              </mc:Choice>
              <mc:Fallback>
                <p:oleObj name="文档" r:id="rId3" imgW="3228824" imgH="849617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0512" y="2731409"/>
                        <a:ext cx="32210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372338" y="-1598"/>
            <a:ext cx="10835436" cy="16311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反应制备氮气的化学方程式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64356" y="57710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057494"/>
              </p:ext>
            </p:extLst>
          </p:nvPr>
        </p:nvGraphicFramePr>
        <p:xfrm>
          <a:off x="558036" y="651286"/>
          <a:ext cx="610393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43" name="文档" r:id="rId5" imgW="6115420" imgH="950922" progId="Word.Document.12">
                  <p:embed/>
                </p:oleObj>
              </mc:Choice>
              <mc:Fallback>
                <p:oleObj name="文档" r:id="rId5" imgW="6115420" imgH="9509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036" y="651286"/>
                        <a:ext cx="6103938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06574" y="3645818"/>
            <a:ext cx="1127539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请用化学方法确定是否有氮化镁生成，并检验是否含有未反应的镁，写出实验操作及现象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1274" y="4239564"/>
            <a:ext cx="1112087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少量产物于试管中，加入少量蒸馏水，试管底部有沉淀生成，可闻到刺激性氨味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或把湿润的红色石蕊试纸放在管口，试纸变蓝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，证明产物中含有氮化镁；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弃去上层清液，加入盐酸，若观察到有气泡产生，则证明产物中还含有未反应的镁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6" grpId="0"/>
      <p:bldP spid="2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3907484" y="2610411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练出高分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028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744" y="824806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有一稀硫酸和稀硝酸的混合酸，其中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此混合酸，向其中加入过量的铁粉，待反应结束后，可产生标准状况下的气体的体积为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设反应中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A.0.448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B.0.672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C.0.896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D.0.224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33634" y="2565698"/>
            <a:ext cx="561372" cy="979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4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4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3822"/>
              </p:ext>
            </p:extLst>
          </p:nvPr>
        </p:nvGraphicFramePr>
        <p:xfrm>
          <a:off x="495300" y="981522"/>
          <a:ext cx="111887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4" name="文档" r:id="rId3" imgW="11190457" imgH="2421226" progId="Word.Document.12">
                  <p:embed/>
                </p:oleObj>
              </mc:Choice>
              <mc:Fallback>
                <p:oleObj name="文档" r:id="rId3" imgW="11190457" imgH="2421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981522"/>
                        <a:ext cx="111887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73316" y="3309154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因为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过量的铁还可以和溶液中过量的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0.224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所以气体体积共计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0.672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，应选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8014</TotalTime>
  <Words>5750</Words>
  <Application>Microsoft Office PowerPoint</Application>
  <PresentationFormat>自定义</PresentationFormat>
  <Paragraphs>1085</Paragraphs>
  <Slides>99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1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957</cp:revision>
  <dcterms:created xsi:type="dcterms:W3CDTF">2014-11-27T01:03:08Z</dcterms:created>
  <dcterms:modified xsi:type="dcterms:W3CDTF">2016-10-27T00:13:47Z</dcterms:modified>
</cp:coreProperties>
</file>